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9" r:id="rId4"/>
    <p:sldId id="259" r:id="rId5"/>
    <p:sldId id="260" r:id="rId6"/>
    <p:sldId id="267" r:id="rId7"/>
    <p:sldId id="258" r:id="rId8"/>
    <p:sldId id="268" r:id="rId9"/>
    <p:sldId id="262" r:id="rId10"/>
    <p:sldId id="261" r:id="rId11"/>
    <p:sldId id="272" r:id="rId12"/>
    <p:sldId id="263" r:id="rId13"/>
    <p:sldId id="264" r:id="rId14"/>
    <p:sldId id="265" r:id="rId15"/>
    <p:sldId id="266"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88495" autoAdjust="0"/>
  </p:normalViewPr>
  <p:slideViewPr>
    <p:cSldViewPr snapToGrid="0">
      <p:cViewPr varScale="1">
        <p:scale>
          <a:sx n="60" d="100"/>
          <a:sy n="60" d="100"/>
        </p:scale>
        <p:origin x="72" y="8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73757-5C07-4A9E-B9C7-4210C1E06B5B}" type="datetimeFigureOut">
              <a:rPr lang="en-GB" smtClean="0"/>
              <a:t>15/12/2014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8CDF1-750F-4E42-A75D-E6454D567D1A}" type="slidenum">
              <a:rPr lang="en-GB" smtClean="0"/>
              <a:t>‹#›</a:t>
            </a:fld>
            <a:endParaRPr lang="en-GB"/>
          </a:p>
        </p:txBody>
      </p:sp>
    </p:spTree>
    <p:extLst>
      <p:ext uri="{BB962C8B-B14F-4D97-AF65-F5344CB8AC3E}">
        <p14:creationId xmlns:p14="http://schemas.microsoft.com/office/powerpoint/2010/main" val="40926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1</a:t>
            </a:fld>
            <a:endParaRPr lang="en-GB"/>
          </a:p>
        </p:txBody>
      </p:sp>
    </p:spTree>
    <p:extLst>
      <p:ext uri="{BB962C8B-B14F-4D97-AF65-F5344CB8AC3E}">
        <p14:creationId xmlns:p14="http://schemas.microsoft.com/office/powerpoint/2010/main" val="276747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in previous slide but for a track that is less amenable to </a:t>
            </a:r>
            <a:r>
              <a:rPr lang="en-US" dirty="0" err="1" smtClean="0"/>
              <a:t>retracking</a:t>
            </a:r>
            <a:endParaRPr lang="en-US" dirty="0" smtClean="0"/>
          </a:p>
          <a:p>
            <a:endParaRPr lang="en-US" dirty="0"/>
          </a:p>
        </p:txBody>
      </p:sp>
      <p:sp>
        <p:nvSpPr>
          <p:cNvPr id="4" name="Slide Number Placeholder 3"/>
          <p:cNvSpPr>
            <a:spLocks noGrp="1"/>
          </p:cNvSpPr>
          <p:nvPr>
            <p:ph type="sldNum" sz="quarter" idx="10"/>
          </p:nvPr>
        </p:nvSpPr>
        <p:spPr/>
        <p:txBody>
          <a:bodyPr/>
          <a:lstStyle/>
          <a:p>
            <a:fld id="{0A28CDF1-750F-4E42-A75D-E6454D567D1A}" type="slidenum">
              <a:rPr lang="en-GB" smtClean="0"/>
              <a:t>10</a:t>
            </a:fld>
            <a:endParaRPr lang="en-GB"/>
          </a:p>
        </p:txBody>
      </p:sp>
    </p:spTree>
    <p:extLst>
      <p:ext uri="{BB962C8B-B14F-4D97-AF65-F5344CB8AC3E}">
        <p14:creationId xmlns:p14="http://schemas.microsoft.com/office/powerpoint/2010/main" val="22317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waveforms from N to S</a:t>
            </a:r>
            <a:r>
              <a:rPr lang="en-GB" baseline="0" dirty="0" smtClean="0"/>
              <a:t>, are specular, water, water and specular. The most northerly specular response due to stationary water; next 2 are usable, the most southerly is calm water (specular but of half power than for stationary water). Job now is to attempt to disentangle the off pointing artefacts to recover more usable waveforms and hence heights </a:t>
            </a:r>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11</a:t>
            </a:fld>
            <a:endParaRPr lang="en-GB"/>
          </a:p>
        </p:txBody>
      </p:sp>
    </p:spTree>
    <p:extLst>
      <p:ext uri="{BB962C8B-B14F-4D97-AF65-F5344CB8AC3E}">
        <p14:creationId xmlns:p14="http://schemas.microsoft.com/office/powerpoint/2010/main" val="302583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is set up to support regional-scale water resources management in the region.</a:t>
            </a:r>
          </a:p>
          <a:p>
            <a:r>
              <a:rPr lang="en-US" dirty="0" smtClean="0"/>
              <a:t>-It</a:t>
            </a:r>
            <a:r>
              <a:rPr lang="en-US" baseline="0" dirty="0" smtClean="0"/>
              <a:t> covers the Ganges basin down to the station </a:t>
            </a:r>
            <a:r>
              <a:rPr lang="en-US" baseline="0" dirty="0" err="1" smtClean="0"/>
              <a:t>Hardinge</a:t>
            </a:r>
            <a:r>
              <a:rPr lang="en-US" baseline="0" dirty="0" smtClean="0"/>
              <a:t> Bridge and the Brahmaputra basin down to the station </a:t>
            </a:r>
            <a:r>
              <a:rPr lang="en-US" baseline="0" dirty="0" err="1" smtClean="0"/>
              <a:t>Bahadurabad</a:t>
            </a:r>
            <a:endParaRPr lang="en-US" dirty="0" smtClean="0"/>
          </a:p>
          <a:p>
            <a:endParaRPr lang="en-US" dirty="0"/>
          </a:p>
        </p:txBody>
      </p:sp>
      <p:sp>
        <p:nvSpPr>
          <p:cNvPr id="4" name="Slide Number Placeholder 3"/>
          <p:cNvSpPr>
            <a:spLocks noGrp="1"/>
          </p:cNvSpPr>
          <p:nvPr>
            <p:ph type="sldNum" sz="quarter" idx="10"/>
          </p:nvPr>
        </p:nvSpPr>
        <p:spPr/>
        <p:txBody>
          <a:bodyPr/>
          <a:lstStyle/>
          <a:p>
            <a:fld id="{0A28CDF1-750F-4E42-A75D-E6454D567D1A}" type="slidenum">
              <a:rPr lang="en-GB" smtClean="0"/>
              <a:t>12</a:t>
            </a:fld>
            <a:endParaRPr lang="en-GB"/>
          </a:p>
        </p:txBody>
      </p:sp>
    </p:spTree>
    <p:extLst>
      <p:ext uri="{BB962C8B-B14F-4D97-AF65-F5344CB8AC3E}">
        <p14:creationId xmlns:p14="http://schemas.microsoft.com/office/powerpoint/2010/main" val="138406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key technical characteristics on the hydrologic-hydrodynamic model.</a:t>
            </a:r>
          </a:p>
          <a:p>
            <a:endParaRPr lang="en-US" dirty="0" smtClean="0"/>
          </a:p>
          <a:p>
            <a:r>
              <a:rPr lang="en-US" dirty="0" smtClean="0"/>
              <a:t>-The rainfall-runoff model is a lumped-conceptual model operating on 87</a:t>
            </a:r>
            <a:r>
              <a:rPr lang="en-US" baseline="0" dirty="0" smtClean="0"/>
              <a:t> sub-catchments (spatial sub-units)</a:t>
            </a:r>
          </a:p>
          <a:p>
            <a:r>
              <a:rPr lang="en-US" baseline="0" dirty="0" smtClean="0"/>
              <a:t>-The hydrodynamic model is a 1D full Saint-</a:t>
            </a:r>
            <a:r>
              <a:rPr lang="en-US" baseline="0" dirty="0" err="1" smtClean="0"/>
              <a:t>Venant</a:t>
            </a:r>
            <a:r>
              <a:rPr lang="en-US" baseline="0" dirty="0" smtClean="0"/>
              <a:t> model. The river cross sections are conceptual, i.e. some generic shapes are assumed in the absence of in-situ cross-section surveys</a:t>
            </a:r>
          </a:p>
          <a:p>
            <a:r>
              <a:rPr lang="en-US" baseline="0" dirty="0" smtClean="0"/>
              <a:t>-The model is forced with remote sensing data. The </a:t>
            </a:r>
            <a:r>
              <a:rPr lang="en-US" baseline="0" dirty="0" err="1" smtClean="0"/>
              <a:t>precip</a:t>
            </a:r>
            <a:r>
              <a:rPr lang="en-US" baseline="0" dirty="0" smtClean="0"/>
              <a:t> forcing is TRMM 3B42 version 7.</a:t>
            </a:r>
          </a:p>
          <a:p>
            <a:r>
              <a:rPr lang="en-US" baseline="0" dirty="0" smtClean="0"/>
              <a:t>-Calibration data are scarce and include some </a:t>
            </a:r>
            <a:r>
              <a:rPr lang="en-US" baseline="0" dirty="0" err="1" smtClean="0"/>
              <a:t>subcatchment</a:t>
            </a:r>
            <a:r>
              <a:rPr lang="en-US" baseline="0" dirty="0" smtClean="0"/>
              <a:t> outlets (mainly in Nepal) and the outlets of both Ganges and Brahmaputra.</a:t>
            </a:r>
            <a:endParaRPr lang="en-US" dirty="0"/>
          </a:p>
        </p:txBody>
      </p:sp>
      <p:sp>
        <p:nvSpPr>
          <p:cNvPr id="4" name="Slide Number Placeholder 3"/>
          <p:cNvSpPr>
            <a:spLocks noGrp="1"/>
          </p:cNvSpPr>
          <p:nvPr>
            <p:ph type="sldNum" sz="quarter" idx="10"/>
          </p:nvPr>
        </p:nvSpPr>
        <p:spPr/>
        <p:txBody>
          <a:bodyPr/>
          <a:lstStyle/>
          <a:p>
            <a:fld id="{0A28CDF1-750F-4E42-A75D-E6454D567D1A}" type="slidenum">
              <a:rPr lang="en-GB" smtClean="0"/>
              <a:t>13</a:t>
            </a:fld>
            <a:endParaRPr lang="en-GB"/>
          </a:p>
        </p:txBody>
      </p:sp>
    </p:spTree>
    <p:extLst>
      <p:ext uri="{BB962C8B-B14F-4D97-AF65-F5344CB8AC3E}">
        <p14:creationId xmlns:p14="http://schemas.microsoft.com/office/powerpoint/2010/main" val="366097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left-hand chart demonstrates the performance of the model in the calibration period. This is a very good performance for this</a:t>
            </a:r>
            <a:r>
              <a:rPr lang="en-US" baseline="0" dirty="0" smtClean="0"/>
              <a:t> type of model.</a:t>
            </a:r>
          </a:p>
          <a:p>
            <a:r>
              <a:rPr lang="en-US" baseline="0" dirty="0" smtClean="0"/>
              <a:t>-The right-hand chart shows CryoSat2 observations (mainly SARIN, processed by DTU Space in LOTUS) along the Brahmaputra river (black lines). The blue line is the temporal average of the open water surface as simulated by the model before adjustment. The red line is the temporal average of the open water surface as simulated by the model post adjustment. The message is that Cryosat2 delivers useful data that can improve a model even if it does not come as virtual station time series.</a:t>
            </a:r>
            <a:endParaRPr lang="en-US" dirty="0"/>
          </a:p>
        </p:txBody>
      </p:sp>
      <p:sp>
        <p:nvSpPr>
          <p:cNvPr id="4" name="Slide Number Placeholder 3"/>
          <p:cNvSpPr>
            <a:spLocks noGrp="1"/>
          </p:cNvSpPr>
          <p:nvPr>
            <p:ph type="sldNum" sz="quarter" idx="10"/>
          </p:nvPr>
        </p:nvSpPr>
        <p:spPr/>
        <p:txBody>
          <a:bodyPr/>
          <a:lstStyle/>
          <a:p>
            <a:fld id="{0A28CDF1-750F-4E42-A75D-E6454D567D1A}" type="slidenum">
              <a:rPr lang="en-GB" smtClean="0"/>
              <a:t>14</a:t>
            </a:fld>
            <a:endParaRPr lang="en-GB"/>
          </a:p>
        </p:txBody>
      </p:sp>
    </p:spTree>
    <p:extLst>
      <p:ext uri="{BB962C8B-B14F-4D97-AF65-F5344CB8AC3E}">
        <p14:creationId xmlns:p14="http://schemas.microsoft.com/office/powerpoint/2010/main" val="123171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 two parts:</a:t>
            </a:r>
          </a:p>
          <a:p>
            <a:r>
              <a:rPr lang="en-US" baseline="0" dirty="0" smtClean="0"/>
              <a:t>-The upper part shows that while Cryosat2 can be used to constrain channel slope, virtual station data (</a:t>
            </a:r>
            <a:r>
              <a:rPr lang="en-US" baseline="0" dirty="0" err="1" smtClean="0"/>
              <a:t>Envisat</a:t>
            </a:r>
            <a:r>
              <a:rPr lang="en-US" baseline="0" dirty="0" smtClean="0"/>
              <a:t> </a:t>
            </a:r>
            <a:r>
              <a:rPr lang="en-US" baseline="0" dirty="0" err="1" smtClean="0"/>
              <a:t>etc</a:t>
            </a:r>
            <a:r>
              <a:rPr lang="en-US" baseline="0" dirty="0" smtClean="0"/>
              <a:t>) can be used to adjust cross-section geometry and/or Manning roughness. We chose bank slope and river width as adjustment parameters.</a:t>
            </a:r>
          </a:p>
          <a:p>
            <a:endParaRPr lang="en-US" baseline="0" dirty="0" smtClean="0"/>
          </a:p>
          <a:p>
            <a:r>
              <a:rPr lang="en-US" baseline="0" smtClean="0"/>
              <a:t>-The </a:t>
            </a:r>
            <a:r>
              <a:rPr lang="en-US" baseline="0" dirty="0" smtClean="0"/>
              <a:t>second part is the concluding message on the hydro work. This is the overall workflow we suggest for using multi-mission altimetry with hydro models.</a:t>
            </a:r>
            <a:endParaRPr lang="en-US" dirty="0"/>
          </a:p>
        </p:txBody>
      </p:sp>
      <p:sp>
        <p:nvSpPr>
          <p:cNvPr id="4" name="Slide Number Placeholder 3"/>
          <p:cNvSpPr>
            <a:spLocks noGrp="1"/>
          </p:cNvSpPr>
          <p:nvPr>
            <p:ph type="sldNum" sz="quarter" idx="10"/>
          </p:nvPr>
        </p:nvSpPr>
        <p:spPr/>
        <p:txBody>
          <a:bodyPr/>
          <a:lstStyle/>
          <a:p>
            <a:fld id="{0A28CDF1-750F-4E42-A75D-E6454D567D1A}" type="slidenum">
              <a:rPr lang="en-GB" smtClean="0"/>
              <a:t>15</a:t>
            </a:fld>
            <a:endParaRPr lang="en-GB"/>
          </a:p>
        </p:txBody>
      </p:sp>
    </p:spTree>
    <p:extLst>
      <p:ext uri="{BB962C8B-B14F-4D97-AF65-F5344CB8AC3E}">
        <p14:creationId xmlns:p14="http://schemas.microsoft.com/office/powerpoint/2010/main" val="142435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Plots of Cryots2 SIRAL modes:</a:t>
            </a:r>
            <a:r>
              <a:rPr lang="en-GB" baseline="0" dirty="0" smtClean="0"/>
              <a:t> Global and regional test locations</a:t>
            </a:r>
            <a:r>
              <a:rPr lang="en-GB" dirty="0" smtClean="0"/>
              <a:t> </a:t>
            </a:r>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2</a:t>
            </a:fld>
            <a:endParaRPr lang="en-GB"/>
          </a:p>
        </p:txBody>
      </p:sp>
    </p:spTree>
    <p:extLst>
      <p:ext uri="{BB962C8B-B14F-4D97-AF65-F5344CB8AC3E}">
        <p14:creationId xmlns:p14="http://schemas.microsoft.com/office/powerpoint/2010/main" val="375733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 stands </a:t>
            </a:r>
            <a:r>
              <a:rPr lang="en-US" dirty="0" smtClean="0"/>
              <a:t>for Berry </a:t>
            </a:r>
            <a:r>
              <a:rPr lang="en-US" dirty="0" smtClean="0"/>
              <a:t>Expert </a:t>
            </a:r>
            <a:r>
              <a:rPr lang="en-US" dirty="0" err="1" smtClean="0"/>
              <a:t>Retracker</a:t>
            </a:r>
            <a:endParaRPr lang="en-US" dirty="0"/>
          </a:p>
        </p:txBody>
      </p:sp>
      <p:sp>
        <p:nvSpPr>
          <p:cNvPr id="4" name="Slide Number Placeholder 3"/>
          <p:cNvSpPr>
            <a:spLocks noGrp="1"/>
          </p:cNvSpPr>
          <p:nvPr>
            <p:ph type="sldNum" sz="quarter" idx="10"/>
          </p:nvPr>
        </p:nvSpPr>
        <p:spPr/>
        <p:txBody>
          <a:bodyPr/>
          <a:lstStyle/>
          <a:p>
            <a:fld id="{0A28CDF1-750F-4E42-A75D-E6454D567D1A}" type="slidenum">
              <a:rPr lang="en-GB" smtClean="0"/>
              <a:t>3</a:t>
            </a:fld>
            <a:endParaRPr lang="en-GB"/>
          </a:p>
        </p:txBody>
      </p:sp>
    </p:spTree>
    <p:extLst>
      <p:ext uri="{BB962C8B-B14F-4D97-AF65-F5344CB8AC3E}">
        <p14:creationId xmlns:p14="http://schemas.microsoft.com/office/powerpoint/2010/main" val="148784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LRM waveform shape classification across Lake </a:t>
            </a:r>
            <a:r>
              <a:rPr lang="en-GB" dirty="0" err="1" smtClean="0"/>
              <a:t>Tana</a:t>
            </a:r>
            <a:r>
              <a:rPr lang="en-GB" dirty="0" smtClean="0"/>
              <a:t>. Calm water shapes at lake edge; broad echoes in interior; complex echoes</a:t>
            </a:r>
            <a:r>
              <a:rPr lang="en-GB" baseline="0" dirty="0" smtClean="0"/>
              <a:t> probably a mixture of calm and ruffled waters and land.</a:t>
            </a:r>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4</a:t>
            </a:fld>
            <a:endParaRPr lang="en-GB"/>
          </a:p>
        </p:txBody>
      </p:sp>
    </p:spTree>
    <p:extLst>
      <p:ext uri="{BB962C8B-B14F-4D97-AF65-F5344CB8AC3E}">
        <p14:creationId xmlns:p14="http://schemas.microsoft.com/office/powerpoint/2010/main" val="308425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Comparison of Cryosat2 and</a:t>
            </a:r>
            <a:r>
              <a:rPr lang="en-GB" baseline="0" dirty="0" smtClean="0"/>
              <a:t> Jason-2 heights over Lake </a:t>
            </a:r>
            <a:r>
              <a:rPr lang="en-GB" baseline="0" dirty="0" err="1" smtClean="0"/>
              <a:t>Tana</a:t>
            </a:r>
            <a:r>
              <a:rPr lang="en-GB" baseline="0" dirty="0" smtClean="0"/>
              <a:t>. Confirmation of seasonal cycle.</a:t>
            </a:r>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5</a:t>
            </a:fld>
            <a:endParaRPr lang="en-GB"/>
          </a:p>
        </p:txBody>
      </p:sp>
    </p:spTree>
    <p:extLst>
      <p:ext uri="{BB962C8B-B14F-4D97-AF65-F5344CB8AC3E}">
        <p14:creationId xmlns:p14="http://schemas.microsoft.com/office/powerpoint/2010/main" val="397372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Cryosat-2 passes represent the lake heights. The top track shows variation of 4 m. This is due</a:t>
            </a:r>
            <a:r>
              <a:rPr lang="en-GB" baseline="0" dirty="0" smtClean="0"/>
              <a:t> to the geoid variation associated with the Moho</a:t>
            </a:r>
          </a:p>
          <a:p>
            <a:r>
              <a:rPr lang="en-GB" dirty="0" smtClean="0"/>
              <a:t> </a:t>
            </a:r>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6</a:t>
            </a:fld>
            <a:endParaRPr lang="en-GB"/>
          </a:p>
        </p:txBody>
      </p:sp>
    </p:spTree>
    <p:extLst>
      <p:ext uri="{BB962C8B-B14F-4D97-AF65-F5344CB8AC3E}">
        <p14:creationId xmlns:p14="http://schemas.microsoft.com/office/powerpoint/2010/main" val="13805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 L1b Kiruna (20Hz</a:t>
            </a:r>
            <a:r>
              <a:rPr lang="en-GB" baseline="0" dirty="0" smtClean="0"/>
              <a:t>). Note preponderance of complex echoes with relatively few water (</a:t>
            </a:r>
            <a:r>
              <a:rPr lang="en-GB" baseline="0" dirty="0" err="1" smtClean="0"/>
              <a:t>ie</a:t>
            </a:r>
            <a:r>
              <a:rPr lang="en-GB" baseline="0" dirty="0" smtClean="0"/>
              <a:t> ocean-like) and calm water echoes. Some useful data is available but preponderance suggests that enhancements to FBR processing required.</a:t>
            </a:r>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7</a:t>
            </a:fld>
            <a:endParaRPr lang="en-GB"/>
          </a:p>
        </p:txBody>
      </p:sp>
    </p:spTree>
    <p:extLst>
      <p:ext uri="{BB962C8B-B14F-4D97-AF65-F5344CB8AC3E}">
        <p14:creationId xmlns:p14="http://schemas.microsoft.com/office/powerpoint/2010/main" val="423562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of LRM/SAR L1B (Kiruna) analysis and</a:t>
            </a:r>
            <a:r>
              <a:rPr lang="en-GB" baseline="0" dirty="0" smtClean="0"/>
              <a:t> inferences to date.</a:t>
            </a:r>
            <a:endParaRPr lang="en-GB" dirty="0"/>
          </a:p>
        </p:txBody>
      </p:sp>
      <p:sp>
        <p:nvSpPr>
          <p:cNvPr id="4" name="Slide Number Placeholder 3"/>
          <p:cNvSpPr>
            <a:spLocks noGrp="1"/>
          </p:cNvSpPr>
          <p:nvPr>
            <p:ph type="sldNum" sz="quarter" idx="10"/>
          </p:nvPr>
        </p:nvSpPr>
        <p:spPr/>
        <p:txBody>
          <a:bodyPr/>
          <a:lstStyle/>
          <a:p>
            <a:fld id="{0A28CDF1-750F-4E42-A75D-E6454D567D1A}" type="slidenum">
              <a:rPr lang="en-GB" smtClean="0"/>
              <a:t>8</a:t>
            </a:fld>
            <a:endParaRPr lang="en-GB"/>
          </a:p>
        </p:txBody>
      </p:sp>
    </p:spTree>
    <p:extLst>
      <p:ext uri="{BB962C8B-B14F-4D97-AF65-F5344CB8AC3E}">
        <p14:creationId xmlns:p14="http://schemas.microsoft.com/office/powerpoint/2010/main" val="9879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tracks across Amazon tributary. Upper plots: shows the reflective power of the target. Lower plots: heights from the BER1 (blue) and OCOG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Trackers. Using filtering based on waveform shape the BER1 heights have 4-5 cm rms. </a:t>
            </a:r>
            <a:r>
              <a:rPr lang="en-GB" dirty="0" smtClean="0"/>
              <a:t>Track A 50% improvement over OCOG. Track B BER1 performs quite well on complex track. Improved echo shape discrimination should further enhance performance as some echo shapes slightly anomalous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28CDF1-750F-4E42-A75D-E6454D567D1A}" type="slidenum">
              <a:rPr lang="en-GB" smtClean="0"/>
              <a:t>9</a:t>
            </a:fld>
            <a:endParaRPr lang="en-GB"/>
          </a:p>
        </p:txBody>
      </p:sp>
    </p:spTree>
    <p:extLst>
      <p:ext uri="{BB962C8B-B14F-4D97-AF65-F5344CB8AC3E}">
        <p14:creationId xmlns:p14="http://schemas.microsoft.com/office/powerpoint/2010/main" val="225783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8D8BFB-3D2B-4E23-A372-4F46EDDD01D6}"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74798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D8BFB-3D2B-4E23-A372-4F46EDDD01D6}"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79981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D8BFB-3D2B-4E23-A372-4F46EDDD01D6}"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31469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D8BFB-3D2B-4E23-A372-4F46EDDD01D6}"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3933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D8BFB-3D2B-4E23-A372-4F46EDDD01D6}"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5908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8D8BFB-3D2B-4E23-A372-4F46EDDD01D6}" type="datetimeFigureOut">
              <a:rPr lang="en-GB" smtClean="0"/>
              <a:t>15/12/2014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313601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8D8BFB-3D2B-4E23-A372-4F46EDDD01D6}" type="datetimeFigureOut">
              <a:rPr lang="en-GB" smtClean="0"/>
              <a:t>15/12/2014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189951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8D8BFB-3D2B-4E23-A372-4F46EDDD01D6}" type="datetimeFigureOut">
              <a:rPr lang="en-GB" smtClean="0"/>
              <a:t>15/12/2014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127950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D8BFB-3D2B-4E23-A372-4F46EDDD01D6}" type="datetimeFigureOut">
              <a:rPr lang="en-GB" smtClean="0"/>
              <a:t>15/12/2014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86107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D8BFB-3D2B-4E23-A372-4F46EDDD01D6}" type="datetimeFigureOut">
              <a:rPr lang="en-GB" smtClean="0"/>
              <a:t>15/12/2014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329282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D8BFB-3D2B-4E23-A372-4F46EDDD01D6}" type="datetimeFigureOut">
              <a:rPr lang="en-GB" smtClean="0"/>
              <a:t>15/12/2014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63252F-4E5F-4414-8AF9-174B4F7F95C7}" type="slidenum">
              <a:rPr lang="en-GB" smtClean="0"/>
              <a:t>‹#›</a:t>
            </a:fld>
            <a:endParaRPr lang="en-GB"/>
          </a:p>
        </p:txBody>
      </p:sp>
    </p:spTree>
    <p:extLst>
      <p:ext uri="{BB962C8B-B14F-4D97-AF65-F5344CB8AC3E}">
        <p14:creationId xmlns:p14="http://schemas.microsoft.com/office/powerpoint/2010/main" val="91814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D8BFB-3D2B-4E23-A372-4F46EDDD01D6}" type="datetimeFigureOut">
              <a:rPr lang="en-GB" smtClean="0"/>
              <a:t>15/12/2014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3252F-4E5F-4414-8AF9-174B4F7F95C7}" type="slidenum">
              <a:rPr lang="en-GB" smtClean="0"/>
              <a:t>‹#›</a:t>
            </a:fld>
            <a:endParaRPr lang="en-GB"/>
          </a:p>
        </p:txBody>
      </p:sp>
      <p:sp>
        <p:nvSpPr>
          <p:cNvPr id="7" name="TextBox 6"/>
          <p:cNvSpPr txBox="1"/>
          <p:nvPr userDrawn="1"/>
        </p:nvSpPr>
        <p:spPr>
          <a:xfrm>
            <a:off x="2840822" y="6392165"/>
            <a:ext cx="6654699" cy="307777"/>
          </a:xfrm>
          <a:prstGeom prst="rect">
            <a:avLst/>
          </a:prstGeom>
          <a:noFill/>
        </p:spPr>
        <p:txBody>
          <a:bodyPr wrap="none" rtlCol="0">
            <a:spAutoFit/>
          </a:bodyPr>
          <a:lstStyle/>
          <a:p>
            <a:r>
              <a:rPr lang="en-GB" sz="1400" dirty="0" smtClean="0"/>
              <a:t>CRUCIAL  - AGU Fall 2014: </a:t>
            </a:r>
            <a:r>
              <a:rPr lang="en-GB" sz="1400" dirty="0"/>
              <a:t>H33P: </a:t>
            </a:r>
            <a:r>
              <a:rPr lang="en-GB" sz="1200" dirty="0"/>
              <a:t>Remote Sensing </a:t>
            </a:r>
            <a:r>
              <a:rPr lang="en-GB" sz="1200" dirty="0" smtClean="0"/>
              <a:t>Applications </a:t>
            </a:r>
            <a:r>
              <a:rPr lang="en-GB" sz="1200" dirty="0"/>
              <a:t>for Water Resources Management I</a:t>
            </a:r>
          </a:p>
        </p:txBody>
      </p:sp>
      <p:pic>
        <p:nvPicPr>
          <p:cNvPr id="8" name="Picture 2"/>
          <p:cNvPicPr>
            <a:picLocks noChangeAspect="1" noChangeArrowheads="1"/>
          </p:cNvPicPr>
          <p:nvPr userDrawn="1"/>
        </p:nvPicPr>
        <p:blipFill>
          <a:blip r:embed="rId13" cstate="print"/>
          <a:srcRect/>
          <a:stretch>
            <a:fillRect/>
          </a:stretch>
        </p:blipFill>
        <p:spPr bwMode="auto">
          <a:xfrm>
            <a:off x="201955" y="5950326"/>
            <a:ext cx="1423645" cy="780556"/>
          </a:xfrm>
          <a:prstGeom prst="rect">
            <a:avLst/>
          </a:prstGeom>
          <a:noFill/>
          <a:ln w="9525">
            <a:noFill/>
            <a:miter lim="800000"/>
            <a:headEnd/>
            <a:tailEnd/>
          </a:ln>
          <a:effectLst/>
        </p:spPr>
      </p:pic>
      <p:pic>
        <p:nvPicPr>
          <p:cNvPr id="9" name="Picture 8" descr="dtuLogo.jpg"/>
          <p:cNvPicPr>
            <a:picLocks noChangeAspect="1"/>
          </p:cNvPicPr>
          <p:nvPr userDrawn="1"/>
        </p:nvPicPr>
        <p:blipFill>
          <a:blip r:embed="rId14" cstate="print"/>
          <a:stretch>
            <a:fillRect/>
          </a:stretch>
        </p:blipFill>
        <p:spPr>
          <a:xfrm>
            <a:off x="2035551" y="5950325"/>
            <a:ext cx="485866" cy="810719"/>
          </a:xfrm>
          <a:prstGeom prst="rect">
            <a:avLst/>
          </a:prstGeom>
        </p:spPr>
      </p:pic>
      <p:pic>
        <p:nvPicPr>
          <p:cNvPr id="10" name="Picture 9" descr="stse_logo-more-pixels.gif"/>
          <p:cNvPicPr>
            <a:picLocks noChangeAspect="1"/>
          </p:cNvPicPr>
          <p:nvPr userDrawn="1"/>
        </p:nvPicPr>
        <p:blipFill>
          <a:blip r:embed="rId15" cstate="print"/>
          <a:stretch>
            <a:fillRect/>
          </a:stretch>
        </p:blipFill>
        <p:spPr>
          <a:xfrm>
            <a:off x="10668000" y="5848024"/>
            <a:ext cx="1524000" cy="1009976"/>
          </a:xfrm>
          <a:prstGeom prst="rect">
            <a:avLst/>
          </a:prstGeom>
          <a:ln>
            <a:solidFill>
              <a:schemeClr val="bg1"/>
            </a:solidFill>
          </a:ln>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85300" y="5950324"/>
            <a:ext cx="1276194" cy="907675"/>
          </a:xfrm>
          <a:prstGeom prst="rect">
            <a:avLst/>
          </a:prstGeom>
        </p:spPr>
      </p:pic>
    </p:spTree>
    <p:extLst>
      <p:ext uri="{BB962C8B-B14F-4D97-AF65-F5344CB8AC3E}">
        <p14:creationId xmlns:p14="http://schemas.microsoft.com/office/powerpoint/2010/main" val="2744828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521912"/>
            <a:ext cx="9144000" cy="2387600"/>
          </a:xfrm>
        </p:spPr>
        <p:txBody>
          <a:bodyPr>
            <a:normAutofit fontScale="90000"/>
          </a:bodyPr>
          <a:lstStyle/>
          <a:p>
            <a:r>
              <a:rPr lang="en-GB" sz="5300" dirty="0">
                <a:solidFill>
                  <a:srgbClr val="0070C0"/>
                </a:solidFill>
              </a:rPr>
              <a:t>CRUCIAL: </a:t>
            </a:r>
            <a:r>
              <a:rPr lang="en-GB" sz="5300" dirty="0" smtClean="0">
                <a:solidFill>
                  <a:srgbClr val="0070C0"/>
                </a:solidFill>
              </a:rPr>
              <a:t>CryoSat</a:t>
            </a:r>
            <a:r>
              <a:rPr lang="en-GB" sz="5300" dirty="0">
                <a:solidFill>
                  <a:srgbClr val="0070C0"/>
                </a:solidFill>
              </a:rPr>
              <a:t>-2 Success over Inland Water and Land: Preliminary Inland Water Heights and </a:t>
            </a:r>
            <a:r>
              <a:rPr lang="en-GB" sz="5300" dirty="0" smtClean="0">
                <a:solidFill>
                  <a:srgbClr val="0070C0"/>
                </a:solidFill>
              </a:rPr>
              <a:t>Validation</a:t>
            </a:r>
            <a:endParaRPr lang="en-GB" dirty="0">
              <a:solidFill>
                <a:srgbClr val="0070C0"/>
              </a:solidFill>
            </a:endParaRPr>
          </a:p>
        </p:txBody>
      </p:sp>
      <p:sp>
        <p:nvSpPr>
          <p:cNvPr id="3" name="Subtitle 2"/>
          <p:cNvSpPr>
            <a:spLocks noGrp="1"/>
          </p:cNvSpPr>
          <p:nvPr>
            <p:ph type="subTitle" idx="1"/>
          </p:nvPr>
        </p:nvSpPr>
        <p:spPr/>
        <p:txBody>
          <a:bodyPr>
            <a:normAutofit/>
          </a:bodyPr>
          <a:lstStyle/>
          <a:p>
            <a:r>
              <a:rPr lang="en-GB" dirty="0" smtClean="0"/>
              <a:t>P Moore</a:t>
            </a:r>
            <a:r>
              <a:rPr lang="en-GB" baseline="30000" dirty="0" smtClean="0"/>
              <a:t>1</a:t>
            </a:r>
            <a:r>
              <a:rPr lang="en-GB" dirty="0" smtClean="0"/>
              <a:t>, P.A.M.Berry</a:t>
            </a:r>
            <a:r>
              <a:rPr lang="en-GB" baseline="30000" dirty="0" smtClean="0"/>
              <a:t>1</a:t>
            </a:r>
            <a:r>
              <a:rPr lang="en-GB" dirty="0" smtClean="0"/>
              <a:t>, R. Balmbra</a:t>
            </a:r>
            <a:r>
              <a:rPr lang="en-GB" baseline="30000" dirty="0" smtClean="0"/>
              <a:t>1</a:t>
            </a:r>
            <a:r>
              <a:rPr lang="en-GB" dirty="0" smtClean="0"/>
              <a:t>, S. Birkinshaw</a:t>
            </a:r>
            <a:r>
              <a:rPr lang="en-GB" baseline="30000" dirty="0" smtClean="0"/>
              <a:t>1</a:t>
            </a:r>
            <a:r>
              <a:rPr lang="en-GB" dirty="0" smtClean="0"/>
              <a:t>, C.G.Kilsby</a:t>
            </a:r>
            <a:r>
              <a:rPr lang="en-GB" baseline="30000" dirty="0" smtClean="0"/>
              <a:t>1</a:t>
            </a:r>
            <a:r>
              <a:rPr lang="en-GB" dirty="0" smtClean="0"/>
              <a:t>, P. Bauer-Gottwein</a:t>
            </a:r>
            <a:r>
              <a:rPr lang="en-GB" baseline="30000" dirty="0" smtClean="0"/>
              <a:t>2</a:t>
            </a:r>
            <a:r>
              <a:rPr lang="en-GB" dirty="0" smtClean="0"/>
              <a:t>, S. Dinardo</a:t>
            </a:r>
            <a:r>
              <a:rPr lang="en-GB" baseline="30000" dirty="0" smtClean="0"/>
              <a:t>3</a:t>
            </a:r>
            <a:r>
              <a:rPr lang="en-GB" dirty="0" smtClean="0"/>
              <a:t>, B.M. Lucas</a:t>
            </a:r>
            <a:r>
              <a:rPr lang="en-GB" baseline="30000" dirty="0" smtClean="0"/>
              <a:t>4</a:t>
            </a:r>
            <a:r>
              <a:rPr lang="en-GB" dirty="0" smtClean="0"/>
              <a:t>, J. Benveniste</a:t>
            </a:r>
            <a:r>
              <a:rPr lang="en-GB" baseline="30000" dirty="0" smtClean="0"/>
              <a:t>5</a:t>
            </a:r>
            <a:endParaRPr lang="en-GB" dirty="0"/>
          </a:p>
          <a:p>
            <a:r>
              <a:rPr lang="en-GB" sz="600" dirty="0" smtClean="0"/>
              <a:t> </a:t>
            </a:r>
            <a:r>
              <a:rPr lang="en-GB" i="1" dirty="0" smtClean="0"/>
              <a:t/>
            </a:r>
            <a:br>
              <a:rPr lang="en-GB" i="1" dirty="0" smtClean="0"/>
            </a:br>
            <a:r>
              <a:rPr lang="en-GB" sz="2000" baseline="30000" dirty="0" smtClean="0"/>
              <a:t>1</a:t>
            </a:r>
            <a:r>
              <a:rPr lang="en-GB" sz="2000" dirty="0" smtClean="0"/>
              <a:t>School of Civil Engineering and Geosciences, Newcastle University, UK; </a:t>
            </a:r>
            <a:r>
              <a:rPr lang="en-GB" sz="2000" baseline="30000" dirty="0" smtClean="0"/>
              <a:t>2</a:t>
            </a:r>
            <a:r>
              <a:rPr lang="en-GB" sz="2000" dirty="0" smtClean="0"/>
              <a:t>Technical University of Denmark,  </a:t>
            </a:r>
            <a:r>
              <a:rPr lang="en-GB" sz="2000" baseline="30000" dirty="0"/>
              <a:t>3</a:t>
            </a:r>
            <a:r>
              <a:rPr lang="en-GB" sz="2000" dirty="0" smtClean="0"/>
              <a:t>Serco/ESRIN, Italy, </a:t>
            </a:r>
            <a:r>
              <a:rPr lang="en-GB" sz="2000" baseline="30000" dirty="0"/>
              <a:t>4</a:t>
            </a:r>
            <a:r>
              <a:rPr lang="en-GB" sz="2000" dirty="0" smtClean="0"/>
              <a:t>Deimos</a:t>
            </a:r>
            <a:r>
              <a:rPr lang="en-GB" sz="2000" dirty="0"/>
              <a:t>/ESRIN, </a:t>
            </a:r>
            <a:r>
              <a:rPr lang="en-GB" sz="2000" dirty="0" smtClean="0"/>
              <a:t>Italy, </a:t>
            </a:r>
            <a:r>
              <a:rPr lang="en-GB" sz="2000" baseline="30000" dirty="0"/>
              <a:t>5</a:t>
            </a:r>
            <a:r>
              <a:rPr lang="en-GB" sz="2000" dirty="0" smtClean="0"/>
              <a:t>ESA</a:t>
            </a:r>
            <a:r>
              <a:rPr lang="en-GB" sz="2000" dirty="0"/>
              <a:t>/ESRIN, </a:t>
            </a:r>
            <a:r>
              <a:rPr lang="en-GB" sz="2000" dirty="0" smtClean="0"/>
              <a:t>Italy</a:t>
            </a:r>
            <a:endParaRPr lang="en-GB" sz="2000" dirty="0"/>
          </a:p>
        </p:txBody>
      </p:sp>
      <p:pic>
        <p:nvPicPr>
          <p:cNvPr id="4" name="Picture 2"/>
          <p:cNvPicPr>
            <a:picLocks noChangeAspect="1" noChangeArrowheads="1"/>
          </p:cNvPicPr>
          <p:nvPr/>
        </p:nvPicPr>
        <p:blipFill>
          <a:blip r:embed="rId3" cstate="print"/>
          <a:srcRect/>
          <a:stretch>
            <a:fillRect/>
          </a:stretch>
        </p:blipFill>
        <p:spPr bwMode="auto">
          <a:xfrm>
            <a:off x="201955" y="5950326"/>
            <a:ext cx="1423645" cy="780556"/>
          </a:xfrm>
          <a:prstGeom prst="rect">
            <a:avLst/>
          </a:prstGeom>
          <a:noFill/>
          <a:ln w="9525">
            <a:noFill/>
            <a:miter lim="800000"/>
            <a:headEnd/>
            <a:tailEnd/>
          </a:ln>
          <a:effectLst/>
        </p:spPr>
      </p:pic>
      <p:pic>
        <p:nvPicPr>
          <p:cNvPr id="6" name="Picture 5" descr="dtuLogo.jpg"/>
          <p:cNvPicPr>
            <a:picLocks noChangeAspect="1"/>
          </p:cNvPicPr>
          <p:nvPr/>
        </p:nvPicPr>
        <p:blipFill>
          <a:blip r:embed="rId4" cstate="print"/>
          <a:stretch>
            <a:fillRect/>
          </a:stretch>
        </p:blipFill>
        <p:spPr>
          <a:xfrm>
            <a:off x="2035551" y="5950325"/>
            <a:ext cx="485866" cy="810719"/>
          </a:xfrm>
          <a:prstGeom prst="rect">
            <a:avLst/>
          </a:prstGeom>
        </p:spPr>
      </p:pic>
      <p:pic>
        <p:nvPicPr>
          <p:cNvPr id="9" name="Picture 8" descr="stse_logo-more-pixels.gif"/>
          <p:cNvPicPr>
            <a:picLocks noChangeAspect="1"/>
          </p:cNvPicPr>
          <p:nvPr/>
        </p:nvPicPr>
        <p:blipFill>
          <a:blip r:embed="rId5" cstate="print"/>
          <a:stretch>
            <a:fillRect/>
          </a:stretch>
        </p:blipFill>
        <p:spPr>
          <a:xfrm>
            <a:off x="10668000" y="5848024"/>
            <a:ext cx="1524000" cy="1009976"/>
          </a:xfrm>
          <a:prstGeom prst="rect">
            <a:avLst/>
          </a:prstGeom>
          <a:ln>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5300" y="5950324"/>
            <a:ext cx="1276194" cy="907675"/>
          </a:xfrm>
          <a:prstGeom prst="rect">
            <a:avLst/>
          </a:prstGeom>
        </p:spPr>
      </p:pic>
      <p:sp>
        <p:nvSpPr>
          <p:cNvPr id="13" name="TextBox 12"/>
          <p:cNvSpPr txBox="1"/>
          <p:nvPr/>
        </p:nvSpPr>
        <p:spPr>
          <a:xfrm>
            <a:off x="3630036" y="5947671"/>
            <a:ext cx="4931928" cy="646331"/>
          </a:xfrm>
          <a:prstGeom prst="rect">
            <a:avLst/>
          </a:prstGeom>
          <a:noFill/>
        </p:spPr>
        <p:txBody>
          <a:bodyPr wrap="none" rtlCol="0">
            <a:spAutoFit/>
          </a:bodyPr>
          <a:lstStyle/>
          <a:p>
            <a:r>
              <a:rPr lang="en-GB" dirty="0" smtClean="0"/>
              <a:t>AGU Fall 2014: </a:t>
            </a:r>
            <a:r>
              <a:rPr lang="en-GB" dirty="0"/>
              <a:t>H33P: Remote Sensing </a:t>
            </a:r>
            <a:r>
              <a:rPr lang="en-GB" dirty="0" smtClean="0"/>
              <a:t>Applications</a:t>
            </a:r>
          </a:p>
          <a:p>
            <a:r>
              <a:rPr lang="en-GB" dirty="0" smtClean="0"/>
              <a:t> </a:t>
            </a:r>
            <a:r>
              <a:rPr lang="en-GB" dirty="0"/>
              <a:t>for Water Resources Management I</a:t>
            </a:r>
          </a:p>
        </p:txBody>
      </p:sp>
    </p:spTree>
    <p:extLst>
      <p:ext uri="{BB962C8B-B14F-4D97-AF65-F5344CB8AC3E}">
        <p14:creationId xmlns:p14="http://schemas.microsoft.com/office/powerpoint/2010/main" val="389210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7528" y="255578"/>
            <a:ext cx="5324204" cy="348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304" y="1144565"/>
            <a:ext cx="3838824" cy="149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996619" y="684856"/>
            <a:ext cx="1188980" cy="523220"/>
          </a:xfrm>
          <a:prstGeom prst="rect">
            <a:avLst/>
          </a:prstGeom>
          <a:noFill/>
        </p:spPr>
        <p:txBody>
          <a:bodyPr wrap="none" rtlCol="0">
            <a:spAutoFit/>
          </a:bodyPr>
          <a:lstStyle/>
          <a:p>
            <a:r>
              <a:rPr lang="en-GB" sz="2800" dirty="0" smtClean="0">
                <a:solidFill>
                  <a:srgbClr val="FF0000"/>
                </a:solidFill>
              </a:rPr>
              <a:t>Track F</a:t>
            </a:r>
            <a:endParaRPr lang="en-GB" sz="2800" dirty="0">
              <a:solidFill>
                <a:srgbClr val="FF0000"/>
              </a:solidFill>
            </a:endParaRPr>
          </a:p>
        </p:txBody>
      </p:sp>
      <p:sp>
        <p:nvSpPr>
          <p:cNvPr id="2" name="TextBox 1"/>
          <p:cNvSpPr txBox="1"/>
          <p:nvPr/>
        </p:nvSpPr>
        <p:spPr>
          <a:xfrm>
            <a:off x="2917035" y="2883952"/>
            <a:ext cx="3902127" cy="2585323"/>
          </a:xfrm>
          <a:prstGeom prst="rect">
            <a:avLst/>
          </a:prstGeom>
          <a:noFill/>
        </p:spPr>
        <p:txBody>
          <a:bodyPr wrap="square" rtlCol="0">
            <a:spAutoFit/>
          </a:bodyPr>
          <a:lstStyle/>
          <a:p>
            <a:endParaRPr lang="en-GB" dirty="0" smtClean="0"/>
          </a:p>
          <a:p>
            <a:r>
              <a:rPr lang="en-GB" dirty="0" smtClean="0"/>
              <a:t>Track </a:t>
            </a:r>
            <a:r>
              <a:rPr lang="en-GB" dirty="0" smtClean="0"/>
              <a:t>F. Illustrative of an </a:t>
            </a:r>
            <a:r>
              <a:rPr lang="en-GB" dirty="0"/>
              <a:t>i</a:t>
            </a:r>
            <a:r>
              <a:rPr lang="en-GB" dirty="0" smtClean="0"/>
              <a:t>nteresting </a:t>
            </a:r>
            <a:r>
              <a:rPr lang="en-GB" dirty="0" smtClean="0"/>
              <a:t>outcome. Ber1 </a:t>
            </a:r>
            <a:r>
              <a:rPr lang="en-GB" dirty="0" smtClean="0"/>
              <a:t>(green) </a:t>
            </a:r>
            <a:r>
              <a:rPr lang="en-GB" dirty="0" smtClean="0"/>
              <a:t>holds </a:t>
            </a:r>
            <a:r>
              <a:rPr lang="en-GB" dirty="0" smtClean="0"/>
              <a:t>on to </a:t>
            </a:r>
            <a:r>
              <a:rPr lang="en-GB" dirty="0" smtClean="0"/>
              <a:t>more correct </a:t>
            </a:r>
            <a:r>
              <a:rPr lang="en-GB" dirty="0" smtClean="0"/>
              <a:t>surface whilst OCOG </a:t>
            </a:r>
            <a:r>
              <a:rPr lang="en-GB" dirty="0" smtClean="0"/>
              <a:t>(red) off </a:t>
            </a:r>
            <a:r>
              <a:rPr lang="en-GB" dirty="0" smtClean="0"/>
              <a:t>ranging </a:t>
            </a:r>
            <a:r>
              <a:rPr lang="en-GB" dirty="0" smtClean="0"/>
              <a:t>(upper right). </a:t>
            </a:r>
            <a:r>
              <a:rPr lang="en-GB" dirty="0" smtClean="0"/>
              <a:t>Filtering of waveform shape removes all off-ranging echoes (</a:t>
            </a:r>
            <a:r>
              <a:rPr lang="en-GB" dirty="0" smtClean="0"/>
              <a:t>lower right) </a:t>
            </a:r>
            <a:r>
              <a:rPr lang="en-GB" dirty="0" smtClean="0"/>
              <a:t>including the consistent BER1 heights. More research needed to retain more echoes.</a:t>
            </a:r>
            <a:endParaRPr lang="en-GB" dirty="0"/>
          </a:p>
        </p:txBody>
      </p:sp>
      <p:pic>
        <p:nvPicPr>
          <p:cNvPr id="41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748" y="3252244"/>
            <a:ext cx="5257364" cy="349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770" y="333873"/>
            <a:ext cx="23145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30036" y="109180"/>
            <a:ext cx="6465681" cy="800219"/>
          </a:xfrm>
          <a:prstGeom prst="rect">
            <a:avLst/>
          </a:prstGeom>
          <a:noFill/>
        </p:spPr>
        <p:txBody>
          <a:bodyPr wrap="none" rtlCol="0">
            <a:spAutoFit/>
          </a:bodyPr>
          <a:lstStyle/>
          <a:p>
            <a:r>
              <a:rPr lang="en-GB" sz="2800" b="1" dirty="0" smtClean="0"/>
              <a:t>SAR </a:t>
            </a:r>
            <a:r>
              <a:rPr lang="en-GB" sz="2800" b="1" dirty="0"/>
              <a:t>L1B Tracks across Amazon tributary </a:t>
            </a:r>
            <a:r>
              <a:rPr lang="en-GB" sz="2800" b="1" dirty="0" smtClean="0"/>
              <a:t>2:</a:t>
            </a:r>
            <a:endParaRPr lang="en-GB" sz="2800" b="1" dirty="0"/>
          </a:p>
          <a:p>
            <a:endParaRPr lang="en-GB" dirty="0"/>
          </a:p>
        </p:txBody>
      </p:sp>
      <p:sp>
        <p:nvSpPr>
          <p:cNvPr id="9" name="TextBox 8"/>
          <p:cNvSpPr txBox="1"/>
          <p:nvPr/>
        </p:nvSpPr>
        <p:spPr>
          <a:xfrm>
            <a:off x="1946123" y="3666006"/>
            <a:ext cx="290464" cy="369332"/>
          </a:xfrm>
          <a:prstGeom prst="rect">
            <a:avLst/>
          </a:prstGeom>
          <a:noFill/>
        </p:spPr>
        <p:txBody>
          <a:bodyPr wrap="none" rtlCol="0">
            <a:spAutoFit/>
          </a:bodyPr>
          <a:lstStyle/>
          <a:p>
            <a:r>
              <a:rPr lang="en-GB" b="1" dirty="0">
                <a:solidFill>
                  <a:srgbClr val="FF0000"/>
                </a:solidFill>
              </a:rPr>
              <a:t>F</a:t>
            </a:r>
            <a:endParaRPr lang="en-GB" b="1" dirty="0">
              <a:solidFill>
                <a:srgbClr val="FF0000"/>
              </a:solidFill>
            </a:endParaRPr>
          </a:p>
        </p:txBody>
      </p:sp>
    </p:spTree>
    <p:extLst>
      <p:ext uri="{BB962C8B-B14F-4D97-AF65-F5344CB8AC3E}">
        <p14:creationId xmlns:p14="http://schemas.microsoft.com/office/powerpoint/2010/main" val="3383751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6756" y="4644119"/>
            <a:ext cx="3111206" cy="2160000"/>
          </a:xfrm>
          <a:prstGeom prst="rect">
            <a:avLst/>
          </a:prstGeom>
        </p:spPr>
      </p:pic>
      <p:pic>
        <p:nvPicPr>
          <p:cNvPr id="4" name="Picture 3"/>
          <p:cNvPicPr>
            <a:picLocks noChangeAspect="1"/>
          </p:cNvPicPr>
          <p:nvPr/>
        </p:nvPicPr>
        <p:blipFill>
          <a:blip r:embed="rId4"/>
          <a:stretch>
            <a:fillRect/>
          </a:stretch>
        </p:blipFill>
        <p:spPr>
          <a:xfrm>
            <a:off x="3891380" y="149628"/>
            <a:ext cx="5042063" cy="5453149"/>
          </a:xfrm>
          <a:prstGeom prst="rect">
            <a:avLst/>
          </a:prstGeom>
        </p:spPr>
      </p:pic>
      <p:sp>
        <p:nvSpPr>
          <p:cNvPr id="5" name="TextBox 4"/>
          <p:cNvSpPr txBox="1"/>
          <p:nvPr/>
        </p:nvSpPr>
        <p:spPr>
          <a:xfrm>
            <a:off x="333024" y="2366880"/>
            <a:ext cx="3441700" cy="3816429"/>
          </a:xfrm>
          <a:prstGeom prst="rect">
            <a:avLst/>
          </a:prstGeom>
          <a:noFill/>
        </p:spPr>
        <p:txBody>
          <a:bodyPr wrap="square" rtlCol="0">
            <a:spAutoFit/>
          </a:bodyPr>
          <a:lstStyle/>
          <a:p>
            <a:r>
              <a:rPr lang="en-GB" sz="2400" b="1" dirty="0" smtClean="0">
                <a:solidFill>
                  <a:srgbClr val="FF0000"/>
                </a:solidFill>
              </a:rPr>
              <a:t>SAR FBR L1a processing:</a:t>
            </a:r>
          </a:p>
          <a:p>
            <a:pPr marL="285750" indent="-285750">
              <a:buFont typeface="Arial" panose="020B0604020202020204" pitchFamily="34" charset="0"/>
              <a:buChar char="•"/>
            </a:pPr>
            <a:r>
              <a:rPr lang="en-GB" sz="2000" dirty="0" smtClean="0"/>
              <a:t>Illustrate for pass across Amazon</a:t>
            </a:r>
          </a:p>
          <a:p>
            <a:pPr marL="285750" indent="-285750">
              <a:buFont typeface="Arial" panose="020B0604020202020204" pitchFamily="34" charset="0"/>
              <a:buChar char="•"/>
            </a:pPr>
            <a:r>
              <a:rPr lang="en-GB" sz="2000" dirty="0" smtClean="0"/>
              <a:t>Single waveform </a:t>
            </a:r>
            <a:r>
              <a:rPr lang="en-GB" sz="2000" dirty="0"/>
              <a:t>in nadir direction </a:t>
            </a:r>
            <a:r>
              <a:rPr lang="en-GB" sz="2000" dirty="0" smtClean="0"/>
              <a:t>per burst (at burst centre), every  86 m </a:t>
            </a:r>
            <a:r>
              <a:rPr lang="en-GB" sz="2000" dirty="0" err="1" smtClean="0"/>
              <a:t>alongtrack</a:t>
            </a:r>
            <a:endParaRPr lang="en-GB" sz="2000" dirty="0" smtClean="0"/>
          </a:p>
          <a:p>
            <a:pPr marL="285750" indent="-285750">
              <a:buFont typeface="Arial" panose="020B0604020202020204" pitchFamily="34" charset="0"/>
              <a:buChar char="•"/>
            </a:pPr>
            <a:r>
              <a:rPr lang="en-GB" sz="2000" dirty="0" smtClean="0"/>
              <a:t>No stacking (to be done)</a:t>
            </a:r>
          </a:p>
          <a:p>
            <a:pPr marL="285750" indent="-285750">
              <a:buFont typeface="Arial" panose="020B0604020202020204" pitchFamily="34" charset="0"/>
              <a:buChar char="•"/>
            </a:pPr>
            <a:r>
              <a:rPr lang="en-GB" sz="2000" dirty="0" smtClean="0"/>
              <a:t>No multi-looking (NOT applicable for small inland water targets)</a:t>
            </a:r>
          </a:p>
          <a:p>
            <a:endParaRPr lang="en-GB" dirty="0"/>
          </a:p>
        </p:txBody>
      </p:sp>
      <p:sp>
        <p:nvSpPr>
          <p:cNvPr id="8" name="Right Arrow 7"/>
          <p:cNvSpPr/>
          <p:nvPr/>
        </p:nvSpPr>
        <p:spPr>
          <a:xfrm rot="11400000">
            <a:off x="6590671" y="4956992"/>
            <a:ext cx="2988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1920" y="18939"/>
            <a:ext cx="3164047" cy="2160000"/>
          </a:xfrm>
          <a:prstGeom prst="rect">
            <a:avLst/>
          </a:prstGeom>
        </p:spPr>
      </p:pic>
      <p:sp>
        <p:nvSpPr>
          <p:cNvPr id="10" name="Right Arrow 9"/>
          <p:cNvSpPr/>
          <p:nvPr/>
        </p:nvSpPr>
        <p:spPr>
          <a:xfrm rot="10260000" flipV="1">
            <a:off x="6320672" y="1310636"/>
            <a:ext cx="3528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0058" y="2331529"/>
            <a:ext cx="3224884" cy="2160000"/>
          </a:xfrm>
          <a:prstGeom prst="rect">
            <a:avLst/>
          </a:prstGeom>
        </p:spPr>
      </p:pic>
      <p:sp>
        <p:nvSpPr>
          <p:cNvPr id="13" name="Right Arrow 12"/>
          <p:cNvSpPr/>
          <p:nvPr/>
        </p:nvSpPr>
        <p:spPr>
          <a:xfrm rot="10260000" flipV="1">
            <a:off x="6522955" y="3947508"/>
            <a:ext cx="3528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651" y="0"/>
            <a:ext cx="3125586" cy="2171700"/>
          </a:xfrm>
          <a:prstGeom prst="rect">
            <a:avLst/>
          </a:prstGeom>
        </p:spPr>
      </p:pic>
      <p:sp>
        <p:nvSpPr>
          <p:cNvPr id="15" name="Right Arrow 14"/>
          <p:cNvSpPr/>
          <p:nvPr/>
        </p:nvSpPr>
        <p:spPr>
          <a:xfrm rot="21240000">
            <a:off x="2730858" y="537796"/>
            <a:ext cx="3456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555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rasch\GangesBrahmaputraModel\Documentation\BaseMapGBSubcatchments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23" y="1105469"/>
            <a:ext cx="10964277" cy="47101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35551" y="118992"/>
            <a:ext cx="8802666" cy="954107"/>
          </a:xfrm>
          <a:prstGeom prst="rect">
            <a:avLst/>
          </a:prstGeom>
        </p:spPr>
        <p:txBody>
          <a:bodyPr wrap="none">
            <a:spAutoFit/>
          </a:bodyPr>
          <a:lstStyle/>
          <a:p>
            <a:r>
              <a:rPr lang="en-US" sz="2800" b="1" dirty="0" smtClean="0">
                <a:solidFill>
                  <a:srgbClr val="FF0000"/>
                </a:solidFill>
              </a:rPr>
              <a:t>Hydrological modelling with CryoSat-2: </a:t>
            </a:r>
          </a:p>
          <a:p>
            <a:r>
              <a:rPr lang="en-US" sz="2800" b="1" dirty="0" smtClean="0">
                <a:solidFill>
                  <a:srgbClr val="FF0000"/>
                </a:solidFill>
              </a:rPr>
              <a:t>Case </a:t>
            </a:r>
            <a:r>
              <a:rPr lang="en-US" sz="2800" b="1" dirty="0">
                <a:solidFill>
                  <a:srgbClr val="FF0000"/>
                </a:solidFill>
              </a:rPr>
              <a:t>study: Ganges-Brahmaputra river basin in South Asia</a:t>
            </a:r>
            <a:endParaRPr lang="en-GB" sz="2800" b="1" dirty="0">
              <a:solidFill>
                <a:srgbClr val="FF0000"/>
              </a:solidFill>
            </a:endParaRPr>
          </a:p>
        </p:txBody>
      </p:sp>
    </p:spTree>
    <p:extLst>
      <p:ext uri="{BB962C8B-B14F-4D97-AF65-F5344CB8AC3E}">
        <p14:creationId xmlns:p14="http://schemas.microsoft.com/office/powerpoint/2010/main" val="3383751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383" y="473839"/>
            <a:ext cx="6819687" cy="523220"/>
          </a:xfrm>
          <a:prstGeom prst="rect">
            <a:avLst/>
          </a:prstGeom>
        </p:spPr>
        <p:txBody>
          <a:bodyPr wrap="none">
            <a:spAutoFit/>
          </a:bodyPr>
          <a:lstStyle/>
          <a:p>
            <a:r>
              <a:rPr lang="da-DK" sz="2800" b="1" dirty="0">
                <a:solidFill>
                  <a:srgbClr val="FF0000"/>
                </a:solidFill>
              </a:rPr>
              <a:t>Ganges-Brahmaputra Mike-11 model - Setup</a:t>
            </a:r>
            <a:endParaRPr lang="en-GB" sz="2800" b="1" dirty="0">
              <a:solidFill>
                <a:srgbClr val="FF0000"/>
              </a:solidFill>
            </a:endParaRPr>
          </a:p>
        </p:txBody>
      </p:sp>
      <p:sp>
        <p:nvSpPr>
          <p:cNvPr id="10" name="Content Placeholder 2"/>
          <p:cNvSpPr txBox="1">
            <a:spLocks/>
          </p:cNvSpPr>
          <p:nvPr/>
        </p:nvSpPr>
        <p:spPr>
          <a:xfrm>
            <a:off x="457199" y="1678684"/>
            <a:ext cx="11252579" cy="4966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buChar char="•"/>
            </a:pPr>
            <a:r>
              <a:rPr lang="en-US" sz="2800" dirty="0" smtClean="0"/>
              <a:t>87 </a:t>
            </a:r>
            <a:r>
              <a:rPr lang="en-US" sz="2800" dirty="0" err="1" smtClean="0"/>
              <a:t>subcatchments</a:t>
            </a:r>
            <a:r>
              <a:rPr lang="en-US" sz="2800" dirty="0" smtClean="0"/>
              <a:t>: NAM rainfall-runoff model (conceptual, lumped)</a:t>
            </a:r>
          </a:p>
          <a:p>
            <a:pPr algn="l">
              <a:buFont typeface="Arial" panose="020B0604020202020204" pitchFamily="34" charset="0"/>
              <a:buChar char="•"/>
            </a:pPr>
            <a:r>
              <a:rPr lang="en-US" sz="2800" dirty="0" smtClean="0">
                <a:solidFill>
                  <a:srgbClr val="FF0066"/>
                </a:solidFill>
              </a:rPr>
              <a:t>Hydrodynamic river routing solving Saint </a:t>
            </a:r>
            <a:r>
              <a:rPr lang="en-US" sz="2800" dirty="0" err="1" smtClean="0">
                <a:solidFill>
                  <a:srgbClr val="FF0066"/>
                </a:solidFill>
              </a:rPr>
              <a:t>Venant</a:t>
            </a:r>
            <a:r>
              <a:rPr lang="en-US" sz="2800" dirty="0" smtClean="0">
                <a:solidFill>
                  <a:srgbClr val="FF0066"/>
                </a:solidFill>
              </a:rPr>
              <a:t> equations using conceptual river cross sections</a:t>
            </a:r>
          </a:p>
          <a:p>
            <a:pPr algn="l">
              <a:buFont typeface="Arial" panose="020B0604020202020204" pitchFamily="34" charset="0"/>
              <a:buChar char="•"/>
            </a:pPr>
            <a:r>
              <a:rPr lang="en-US" sz="2800" dirty="0" smtClean="0"/>
              <a:t>Mainly remote sensing data driven (TRMM 3B42 v7 precipitation)</a:t>
            </a:r>
          </a:p>
          <a:p>
            <a:pPr algn="l">
              <a:buFont typeface="Arial" panose="020B0604020202020204" pitchFamily="34" charset="0"/>
              <a:buChar char="•"/>
            </a:pPr>
            <a:r>
              <a:rPr lang="en-US" sz="2800" dirty="0" smtClean="0">
                <a:solidFill>
                  <a:srgbClr val="FF0066"/>
                </a:solidFill>
              </a:rPr>
              <a:t>In-situ discharge data for calibration for</a:t>
            </a:r>
          </a:p>
          <a:p>
            <a:pPr lvl="1" algn="l">
              <a:buFont typeface="Arial" panose="020B0604020202020204" pitchFamily="34" charset="0"/>
              <a:buChar char="•"/>
            </a:pPr>
            <a:r>
              <a:rPr lang="en-US" dirty="0" smtClean="0">
                <a:solidFill>
                  <a:srgbClr val="FF0066"/>
                </a:solidFill>
              </a:rPr>
              <a:t>some </a:t>
            </a:r>
            <a:r>
              <a:rPr lang="en-US" dirty="0" err="1" smtClean="0">
                <a:solidFill>
                  <a:srgbClr val="FF0066"/>
                </a:solidFill>
              </a:rPr>
              <a:t>subcatchment</a:t>
            </a:r>
            <a:r>
              <a:rPr lang="en-US" dirty="0" smtClean="0">
                <a:solidFill>
                  <a:srgbClr val="FF0066"/>
                </a:solidFill>
              </a:rPr>
              <a:t> outlets</a:t>
            </a:r>
          </a:p>
          <a:p>
            <a:pPr lvl="1" algn="l">
              <a:buFont typeface="Arial" panose="020B0604020202020204" pitchFamily="34" charset="0"/>
              <a:buChar char="•"/>
            </a:pPr>
            <a:r>
              <a:rPr lang="en-US" dirty="0" smtClean="0">
                <a:solidFill>
                  <a:srgbClr val="FF0066"/>
                </a:solidFill>
              </a:rPr>
              <a:t>main outlets of Ganges and Brahmaputra (stations </a:t>
            </a:r>
            <a:r>
              <a:rPr lang="en-US" dirty="0" err="1" smtClean="0">
                <a:solidFill>
                  <a:srgbClr val="FF0066"/>
                </a:solidFill>
              </a:rPr>
              <a:t>Hardinge</a:t>
            </a:r>
            <a:r>
              <a:rPr lang="en-US" dirty="0" smtClean="0">
                <a:solidFill>
                  <a:srgbClr val="FF0066"/>
                </a:solidFill>
              </a:rPr>
              <a:t> Bridge and </a:t>
            </a:r>
            <a:r>
              <a:rPr lang="en-US" dirty="0" err="1" smtClean="0">
                <a:solidFill>
                  <a:srgbClr val="FF0066"/>
                </a:solidFill>
              </a:rPr>
              <a:t>Bahadurabad</a:t>
            </a:r>
            <a:r>
              <a:rPr lang="en-US" dirty="0" smtClean="0">
                <a:solidFill>
                  <a:srgbClr val="FF0066"/>
                </a:solidFill>
              </a:rPr>
              <a:t>)</a:t>
            </a:r>
          </a:p>
          <a:p>
            <a:endParaRPr lang="en-US" sz="2800" dirty="0"/>
          </a:p>
        </p:txBody>
      </p:sp>
    </p:spTree>
    <p:extLst>
      <p:ext uri="{BB962C8B-B14F-4D97-AF65-F5344CB8AC3E}">
        <p14:creationId xmlns:p14="http://schemas.microsoft.com/office/powerpoint/2010/main" val="3695321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199" y="40930"/>
            <a:ext cx="10583839" cy="6806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3200" b="1" dirty="0" smtClean="0">
                <a:solidFill>
                  <a:srgbClr val="FF0000"/>
                </a:solidFill>
              </a:rPr>
              <a:t>Ganges-Brahmaputra Mike-11 model: first results</a:t>
            </a:r>
            <a:endParaRPr lang="en-US" sz="3200" b="1" dirty="0">
              <a:solidFill>
                <a:srgbClr val="FF0000"/>
              </a:solidFill>
            </a:endParaRPr>
          </a:p>
        </p:txBody>
      </p:sp>
      <p:sp>
        <p:nvSpPr>
          <p:cNvPr id="10" name="TextBox 9"/>
          <p:cNvSpPr txBox="1"/>
          <p:nvPr/>
        </p:nvSpPr>
        <p:spPr>
          <a:xfrm>
            <a:off x="327546" y="4733219"/>
            <a:ext cx="6428096" cy="830997"/>
          </a:xfrm>
          <a:prstGeom prst="rect">
            <a:avLst/>
          </a:prstGeom>
          <a:noFill/>
        </p:spPr>
        <p:txBody>
          <a:bodyPr wrap="square" rtlCol="0">
            <a:spAutoFit/>
          </a:bodyPr>
          <a:lstStyle/>
          <a:p>
            <a:r>
              <a:rPr lang="da-DK" sz="2400" dirty="0">
                <a:solidFill>
                  <a:srgbClr val="FF0066"/>
                </a:solidFill>
              </a:rPr>
              <a:t>Red: </a:t>
            </a:r>
            <a:r>
              <a:rPr lang="da-DK" sz="2400" dirty="0" smtClean="0">
                <a:solidFill>
                  <a:srgbClr val="FF0066"/>
                </a:solidFill>
              </a:rPr>
              <a:t>observed:    </a:t>
            </a:r>
            <a:r>
              <a:rPr lang="da-DK" sz="2400" dirty="0" smtClean="0"/>
              <a:t>Black</a:t>
            </a:r>
            <a:r>
              <a:rPr lang="da-DK" sz="2400" dirty="0"/>
              <a:t>: Simulated</a:t>
            </a:r>
            <a:endParaRPr lang="en-US" sz="2400" dirty="0"/>
          </a:p>
          <a:p>
            <a:r>
              <a:rPr lang="da-DK" sz="2400" b="0" dirty="0" smtClean="0">
                <a:solidFill>
                  <a:schemeClr val="tx1"/>
                </a:solidFill>
                <a:latin typeface="+mn-lt"/>
              </a:rPr>
              <a:t>Nash-Sutcliffe coefficient: 0.94 Percent Bias: - 5% </a:t>
            </a:r>
            <a:endParaRPr lang="en-US" sz="2400" b="0" dirty="0">
              <a:solidFill>
                <a:schemeClr val="tx1"/>
              </a:solidFill>
              <a:latin typeface="+mn-l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414" y="737280"/>
            <a:ext cx="6077755" cy="41622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955" y="751758"/>
            <a:ext cx="6362618" cy="4061618"/>
          </a:xfrm>
          <a:prstGeom prst="rect">
            <a:avLst/>
          </a:prstGeom>
          <a:noFill/>
          <a:ln>
            <a:noFill/>
          </a:ln>
        </p:spPr>
      </p:pic>
      <p:sp>
        <p:nvSpPr>
          <p:cNvPr id="2" name="TextBox 1"/>
          <p:cNvSpPr txBox="1"/>
          <p:nvPr/>
        </p:nvSpPr>
        <p:spPr>
          <a:xfrm>
            <a:off x="7888410" y="4926835"/>
            <a:ext cx="3391634" cy="461665"/>
          </a:xfrm>
          <a:prstGeom prst="rect">
            <a:avLst/>
          </a:prstGeom>
          <a:noFill/>
        </p:spPr>
        <p:txBody>
          <a:bodyPr wrap="none" rtlCol="0">
            <a:spAutoFit/>
          </a:bodyPr>
          <a:lstStyle/>
          <a:p>
            <a:r>
              <a:rPr lang="en-US" sz="2400" dirty="0"/>
              <a:t>Fitting the average profile</a:t>
            </a:r>
            <a:endParaRPr lang="en-GB" sz="2400" dirty="0"/>
          </a:p>
        </p:txBody>
      </p:sp>
    </p:spTree>
    <p:extLst>
      <p:ext uri="{BB962C8B-B14F-4D97-AF65-F5344CB8AC3E}">
        <p14:creationId xmlns:p14="http://schemas.microsoft.com/office/powerpoint/2010/main" val="122574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913" y="811743"/>
            <a:ext cx="4800528" cy="266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 y="798210"/>
            <a:ext cx="4800528" cy="2664000"/>
          </a:xfrm>
          <a:prstGeom prst="rect">
            <a:avLst/>
          </a:prstGeom>
        </p:spPr>
      </p:pic>
      <p:sp>
        <p:nvSpPr>
          <p:cNvPr id="2" name="Rectangle 1"/>
          <p:cNvSpPr/>
          <p:nvPr/>
        </p:nvSpPr>
        <p:spPr>
          <a:xfrm>
            <a:off x="1625600" y="442692"/>
            <a:ext cx="1635704" cy="369332"/>
          </a:xfrm>
          <a:prstGeom prst="rect">
            <a:avLst/>
          </a:prstGeom>
        </p:spPr>
        <p:txBody>
          <a:bodyPr wrap="none">
            <a:spAutoFit/>
          </a:bodyPr>
          <a:lstStyle/>
          <a:p>
            <a:r>
              <a:rPr lang="da-DK" dirty="0"/>
              <a:t>Pre-adjustment</a:t>
            </a:r>
            <a:endParaRPr lang="en-US" dirty="0"/>
          </a:p>
        </p:txBody>
      </p:sp>
      <p:sp>
        <p:nvSpPr>
          <p:cNvPr id="10" name="Rectangle 9"/>
          <p:cNvSpPr/>
          <p:nvPr/>
        </p:nvSpPr>
        <p:spPr>
          <a:xfrm>
            <a:off x="5983042" y="519610"/>
            <a:ext cx="1724511" cy="369332"/>
          </a:xfrm>
          <a:prstGeom prst="rect">
            <a:avLst/>
          </a:prstGeom>
        </p:spPr>
        <p:txBody>
          <a:bodyPr wrap="none">
            <a:spAutoFit/>
          </a:bodyPr>
          <a:lstStyle/>
          <a:p>
            <a:r>
              <a:rPr lang="da-DK" dirty="0" smtClean="0"/>
              <a:t>Post-adjustment</a:t>
            </a:r>
            <a:endParaRPr lang="en-US" dirty="0"/>
          </a:p>
        </p:txBody>
      </p:sp>
      <p:sp>
        <p:nvSpPr>
          <p:cNvPr id="11" name="Title 5"/>
          <p:cNvSpPr txBox="1">
            <a:spLocks/>
          </p:cNvSpPr>
          <p:nvPr/>
        </p:nvSpPr>
        <p:spPr>
          <a:xfrm>
            <a:off x="457200" y="8228"/>
            <a:ext cx="8229600" cy="514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rPr>
              <a:t>Fitting the amplitude</a:t>
            </a:r>
            <a:endParaRPr lang="en-US" sz="2800" b="1" dirty="0">
              <a:solidFill>
                <a:srgbClr val="FF0000"/>
              </a:solidFill>
            </a:endParaRPr>
          </a:p>
        </p:txBody>
      </p:sp>
      <p:grpSp>
        <p:nvGrpSpPr>
          <p:cNvPr id="14" name="Group 13"/>
          <p:cNvGrpSpPr/>
          <p:nvPr/>
        </p:nvGrpSpPr>
        <p:grpSpPr>
          <a:xfrm>
            <a:off x="9573013" y="910093"/>
            <a:ext cx="1800225" cy="1274445"/>
            <a:chOff x="3491865" y="4509135"/>
            <a:chExt cx="1800225" cy="1274445"/>
          </a:xfrm>
        </p:grpSpPr>
        <p:grpSp>
          <p:nvGrpSpPr>
            <p:cNvPr id="15" name="Group 14"/>
            <p:cNvGrpSpPr/>
            <p:nvPr/>
          </p:nvGrpSpPr>
          <p:grpSpPr>
            <a:xfrm>
              <a:off x="3491865" y="4869180"/>
              <a:ext cx="1800225" cy="914400"/>
              <a:chOff x="3491865" y="4869180"/>
              <a:chExt cx="1800225" cy="914400"/>
            </a:xfrm>
          </p:grpSpPr>
          <p:grpSp>
            <p:nvGrpSpPr>
              <p:cNvPr id="19" name="Group 18"/>
              <p:cNvGrpSpPr/>
              <p:nvPr/>
            </p:nvGrpSpPr>
            <p:grpSpPr>
              <a:xfrm>
                <a:off x="3491865" y="4869180"/>
                <a:ext cx="1800225" cy="914400"/>
                <a:chOff x="2051685" y="4509135"/>
                <a:chExt cx="1800225" cy="914400"/>
              </a:xfrm>
            </p:grpSpPr>
            <p:cxnSp>
              <p:nvCxnSpPr>
                <p:cNvPr id="21" name="Straight Connector 20"/>
                <p:cNvCxnSpPr/>
                <p:nvPr/>
              </p:nvCxnSpPr>
              <p:spPr bwMode="auto">
                <a:xfrm>
                  <a:off x="2051685" y="4509135"/>
                  <a:ext cx="914400" cy="914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a:off x="2966086" y="4509135"/>
                  <a:ext cx="885824" cy="914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20" name="Straight Connector 19"/>
              <p:cNvCxnSpPr/>
              <p:nvPr/>
            </p:nvCxnSpPr>
            <p:spPr bwMode="auto">
              <a:xfrm>
                <a:off x="3851910" y="5229225"/>
                <a:ext cx="1080135" cy="0"/>
              </a:xfrm>
              <a:prstGeom prst="line">
                <a:avLst/>
              </a:prstGeom>
              <a:solidFill>
                <a:schemeClr val="accent1"/>
              </a:solidFill>
              <a:ln w="12700" cap="flat" cmpd="sng" algn="ctr">
                <a:solidFill>
                  <a:srgbClr val="0070C0"/>
                </a:solidFill>
                <a:prstDash val="solid"/>
                <a:round/>
                <a:headEnd type="none" w="med" len="med"/>
                <a:tailEnd type="none" w="med" len="med"/>
              </a:ln>
              <a:effectLst/>
            </p:spPr>
          </p:cxnSp>
        </p:grpSp>
        <p:grpSp>
          <p:nvGrpSpPr>
            <p:cNvPr id="16" name="Group 15"/>
            <p:cNvGrpSpPr/>
            <p:nvPr/>
          </p:nvGrpSpPr>
          <p:grpSpPr>
            <a:xfrm>
              <a:off x="3491865" y="4509135"/>
              <a:ext cx="1800225" cy="360046"/>
              <a:chOff x="3491865" y="4509135"/>
              <a:chExt cx="1800225" cy="360046"/>
            </a:xfrm>
          </p:grpSpPr>
          <p:cxnSp>
            <p:nvCxnSpPr>
              <p:cNvPr id="17" name="Straight Connector 16"/>
              <p:cNvCxnSpPr/>
              <p:nvPr/>
            </p:nvCxnSpPr>
            <p:spPr bwMode="auto">
              <a:xfrm>
                <a:off x="3491865" y="4509135"/>
                <a:ext cx="0" cy="360046"/>
              </a:xfrm>
              <a:prstGeom prst="line">
                <a:avLst/>
              </a:prstGeom>
              <a:solidFill>
                <a:schemeClr val="accent1"/>
              </a:solidFill>
              <a:ln w="19050" cap="flat" cmpd="sng" algn="ctr">
                <a:solidFill>
                  <a:schemeClr val="bg1">
                    <a:lumMod val="50000"/>
                  </a:schemeClr>
                </a:solidFill>
                <a:prstDash val="sysDot"/>
                <a:round/>
                <a:headEnd type="none" w="med" len="med"/>
                <a:tailEnd type="none" w="med" len="med"/>
              </a:ln>
              <a:effectLst/>
            </p:spPr>
          </p:cxnSp>
          <p:cxnSp>
            <p:nvCxnSpPr>
              <p:cNvPr id="18" name="Straight Connector 17"/>
              <p:cNvCxnSpPr/>
              <p:nvPr/>
            </p:nvCxnSpPr>
            <p:spPr bwMode="auto">
              <a:xfrm>
                <a:off x="5292090" y="4509135"/>
                <a:ext cx="0" cy="360046"/>
              </a:xfrm>
              <a:prstGeom prst="line">
                <a:avLst/>
              </a:prstGeom>
              <a:solidFill>
                <a:schemeClr val="accent1"/>
              </a:solidFill>
              <a:ln w="19050" cap="flat" cmpd="sng" algn="ctr">
                <a:solidFill>
                  <a:schemeClr val="bg1">
                    <a:lumMod val="50000"/>
                  </a:schemeClr>
                </a:solidFill>
                <a:prstDash val="sysDot"/>
                <a:round/>
                <a:headEnd type="none" w="med" len="med"/>
                <a:tailEnd type="none" w="med" len="med"/>
              </a:ln>
              <a:effectLst/>
            </p:spPr>
          </p:cxnSp>
        </p:grpSp>
      </p:grpSp>
      <p:sp>
        <p:nvSpPr>
          <p:cNvPr id="23" name="TextBox 22"/>
          <p:cNvSpPr txBox="1"/>
          <p:nvPr/>
        </p:nvSpPr>
        <p:spPr>
          <a:xfrm>
            <a:off x="9256267" y="2300903"/>
            <a:ext cx="2897747" cy="1015663"/>
          </a:xfrm>
          <a:prstGeom prst="rect">
            <a:avLst/>
          </a:prstGeom>
          <a:noFill/>
        </p:spPr>
        <p:txBody>
          <a:bodyPr wrap="square" rtlCol="0">
            <a:spAutoFit/>
          </a:bodyPr>
          <a:lstStyle/>
          <a:p>
            <a:r>
              <a:rPr lang="en-GB" sz="2000" b="0" dirty="0" smtClean="0">
                <a:solidFill>
                  <a:schemeClr val="tx1"/>
                </a:solidFill>
                <a:latin typeface="+mn-lt"/>
              </a:rPr>
              <a:t>Adjusted parameters: Bank slope and River width</a:t>
            </a:r>
            <a:endParaRPr lang="en-GB" sz="2000" b="0" dirty="0">
              <a:solidFill>
                <a:schemeClr val="tx1"/>
              </a:solidFill>
              <a:latin typeface="+mn-lt"/>
            </a:endParaRPr>
          </a:p>
        </p:txBody>
      </p:sp>
      <p:sp>
        <p:nvSpPr>
          <p:cNvPr id="24" name="Content Placeholder 2"/>
          <p:cNvSpPr txBox="1">
            <a:spLocks/>
          </p:cNvSpPr>
          <p:nvPr/>
        </p:nvSpPr>
        <p:spPr>
          <a:xfrm>
            <a:off x="65475" y="3350414"/>
            <a:ext cx="12149269" cy="5290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smtClean="0"/>
              <a:t>Virtual station data useful to constrain water-level discharge relationship</a:t>
            </a:r>
          </a:p>
          <a:p>
            <a:pPr marL="342900" indent="-342900" algn="l">
              <a:buFont typeface="Arial" panose="020B0604020202020204" pitchFamily="34" charset="0"/>
              <a:buChar char="•"/>
            </a:pPr>
            <a:r>
              <a:rPr lang="en-US" sz="2000" dirty="0" smtClean="0">
                <a:solidFill>
                  <a:srgbClr val="FF0000"/>
                </a:solidFill>
              </a:rPr>
              <a:t>CryoSat-2 data useful to obtain average water level profile</a:t>
            </a:r>
          </a:p>
          <a:p>
            <a:pPr marL="342900" indent="-342900" algn="l">
              <a:buFont typeface="Arial" panose="020B0604020202020204" pitchFamily="34" charset="0"/>
              <a:buChar char="•"/>
            </a:pPr>
            <a:r>
              <a:rPr lang="en-US" sz="2000" dirty="0" smtClean="0">
                <a:solidFill>
                  <a:srgbClr val="FF0000"/>
                </a:solidFill>
              </a:rPr>
              <a:t>Suggested workflow for combined use of all altimetry</a:t>
            </a:r>
          </a:p>
          <a:p>
            <a:pPr marL="800100" lvl="1" indent="-342900" algn="l">
              <a:buFont typeface="Courier New" panose="02070309020205020404" pitchFamily="49" charset="0"/>
              <a:buChar char="o"/>
            </a:pPr>
            <a:r>
              <a:rPr lang="en-US" dirty="0" smtClean="0"/>
              <a:t>Set up and calibrate hydrologic-hydrodynamic model</a:t>
            </a:r>
          </a:p>
          <a:p>
            <a:pPr marL="800100" lvl="1" indent="-342900" algn="l">
              <a:buFont typeface="Courier New" panose="02070309020205020404" pitchFamily="49" charset="0"/>
              <a:buChar char="o"/>
            </a:pPr>
            <a:r>
              <a:rPr lang="en-US" dirty="0" smtClean="0"/>
              <a:t>Adjust cross section elevations by comparing average simulated water level with CryoSat-2</a:t>
            </a:r>
          </a:p>
          <a:p>
            <a:pPr marL="800100" lvl="1" indent="-342900" algn="l">
              <a:buFont typeface="Courier New" panose="02070309020205020404" pitchFamily="49" charset="0"/>
              <a:buChar char="o"/>
            </a:pPr>
            <a:r>
              <a:rPr lang="en-US" dirty="0" smtClean="0"/>
              <a:t>Adjust cross section geometry by comparing simulated water level with virtual station time series</a:t>
            </a:r>
          </a:p>
          <a:p>
            <a:pPr marL="800100" lvl="1" indent="-342900" algn="l">
              <a:buFont typeface="Courier New" panose="02070309020205020404" pitchFamily="49" charset="0"/>
              <a:buChar char="o"/>
            </a:pPr>
            <a:r>
              <a:rPr lang="en-US" dirty="0" smtClean="0"/>
              <a:t>Assimilate real-time </a:t>
            </a:r>
            <a:r>
              <a:rPr lang="en-US" dirty="0" err="1" smtClean="0"/>
              <a:t>altimetric</a:t>
            </a:r>
            <a:r>
              <a:rPr lang="en-US" dirty="0" smtClean="0"/>
              <a:t> heights to hydrodynamic model</a:t>
            </a:r>
          </a:p>
          <a:p>
            <a:pPr lvl="1"/>
            <a:endParaRPr lang="en-US" dirty="0" smtClean="0"/>
          </a:p>
          <a:p>
            <a:pPr lvl="1"/>
            <a:endParaRPr lang="en-US" sz="2400" dirty="0" smtClean="0"/>
          </a:p>
          <a:p>
            <a:pPr lvl="1"/>
            <a:endParaRPr lang="en-US" sz="2400" dirty="0"/>
          </a:p>
        </p:txBody>
      </p:sp>
    </p:spTree>
    <p:extLst>
      <p:ext uri="{BB962C8B-B14F-4D97-AF65-F5344CB8AC3E}">
        <p14:creationId xmlns:p14="http://schemas.microsoft.com/office/powerpoint/2010/main" val="122574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55" y="559558"/>
            <a:ext cx="11228045" cy="4524315"/>
          </a:xfrm>
          <a:prstGeom prst="rect">
            <a:avLst/>
          </a:prstGeom>
          <a:noFill/>
        </p:spPr>
        <p:txBody>
          <a:bodyPr wrap="square" rtlCol="0">
            <a:spAutoFit/>
          </a:bodyPr>
          <a:lstStyle/>
          <a:p>
            <a:r>
              <a:rPr lang="en-GB" sz="2400" b="1" dirty="0" smtClean="0">
                <a:solidFill>
                  <a:srgbClr val="FF0000"/>
                </a:solidFill>
              </a:rPr>
              <a:t>Conclusions:</a:t>
            </a:r>
          </a:p>
          <a:p>
            <a:endParaRPr lang="en-GB" sz="2400" b="1" dirty="0" smtClean="0">
              <a:solidFill>
                <a:srgbClr val="FF0000"/>
              </a:solidFill>
            </a:endParaRPr>
          </a:p>
          <a:p>
            <a:pPr marL="285750" indent="-285750">
              <a:buFont typeface="Arial" panose="020B0604020202020204" pitchFamily="34" charset="0"/>
              <a:buChar char="•"/>
            </a:pPr>
            <a:r>
              <a:rPr lang="en-GB" sz="2400" b="1" dirty="0" smtClean="0"/>
              <a:t>BER1</a:t>
            </a:r>
            <a:r>
              <a:rPr lang="en-GB" sz="2400" dirty="0" smtClean="0"/>
              <a:t> </a:t>
            </a:r>
            <a:r>
              <a:rPr lang="en-GB" sz="2400" dirty="0" err="1" smtClean="0"/>
              <a:t>retracker</a:t>
            </a:r>
            <a:r>
              <a:rPr lang="en-GB" sz="2400" dirty="0" smtClean="0"/>
              <a:t> created and designed for SAR inland water echoes</a:t>
            </a:r>
          </a:p>
          <a:p>
            <a:pPr marL="285750" indent="-285750">
              <a:buFont typeface="Arial" panose="020B0604020202020204" pitchFamily="34" charset="0"/>
              <a:buChar char="•"/>
            </a:pPr>
            <a:r>
              <a:rPr lang="en-GB" sz="2400" dirty="0" smtClean="0"/>
              <a:t>Excellent results, will proceed with this development</a:t>
            </a:r>
          </a:p>
          <a:p>
            <a:pPr marL="285750" indent="-285750">
              <a:buFont typeface="Arial" panose="020B0604020202020204" pitchFamily="34" charset="0"/>
              <a:buChar char="•"/>
            </a:pPr>
            <a:r>
              <a:rPr lang="en-GB" sz="2400" dirty="0" smtClean="0"/>
              <a:t>Waveform shape filtering </a:t>
            </a:r>
            <a:r>
              <a:rPr lang="en-GB" sz="2400" b="1" dirty="0" smtClean="0"/>
              <a:t>CRITICAL</a:t>
            </a:r>
            <a:r>
              <a:rPr lang="en-GB" sz="2400" dirty="0" smtClean="0"/>
              <a:t> for SAR waveforms as so many exhibit multi-target responses</a:t>
            </a:r>
          </a:p>
          <a:p>
            <a:pPr marL="285750" indent="-285750">
              <a:buFont typeface="Arial" panose="020B0604020202020204" pitchFamily="34" charset="0"/>
              <a:buChar char="•"/>
            </a:pPr>
            <a:r>
              <a:rPr lang="en-GB" sz="2400" dirty="0" smtClean="0"/>
              <a:t>Protocol for waveform filtering developed and tested, works </a:t>
            </a:r>
            <a:r>
              <a:rPr lang="en-GB" sz="2400" dirty="0" smtClean="0"/>
              <a:t>well</a:t>
            </a:r>
          </a:p>
          <a:p>
            <a:pPr marL="285750" indent="-285750">
              <a:buFont typeface="Arial" panose="020B0604020202020204" pitchFamily="34" charset="0"/>
              <a:buChar char="•"/>
            </a:pPr>
            <a:r>
              <a:rPr lang="en-GB" sz="2400" dirty="0" smtClean="0"/>
              <a:t>Preliminary SAR FBR processing for inland </a:t>
            </a:r>
            <a:r>
              <a:rPr lang="en-GB" sz="2400" smtClean="0"/>
              <a:t>water heights</a:t>
            </a:r>
            <a:endParaRPr lang="en-GB" sz="2400" dirty="0" smtClean="0"/>
          </a:p>
          <a:p>
            <a:pPr marL="285750" indent="-285750">
              <a:buFont typeface="Arial" panose="020B0604020202020204" pitchFamily="34" charset="0"/>
              <a:buChar char="•"/>
            </a:pPr>
            <a:r>
              <a:rPr lang="en-GB" sz="2400" dirty="0" smtClean="0"/>
              <a:t>Hydrologic modelling approach developed (based on virtual station approach as CryoSat-2 orbit non-repeating)</a:t>
            </a:r>
          </a:p>
          <a:p>
            <a:endParaRPr lang="en-GB" sz="2400" dirty="0" smtClean="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2257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86" y="708328"/>
            <a:ext cx="4155513" cy="1932871"/>
          </a:xfrm>
          <a:prstGeom prst="rect">
            <a:avLst/>
          </a:prstGeom>
        </p:spPr>
      </p:pic>
      <p:pic>
        <p:nvPicPr>
          <p:cNvPr id="11" name="Picture 10" descr="Amaz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145" y="608786"/>
            <a:ext cx="5221379" cy="208163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1964" y="3150041"/>
            <a:ext cx="2339560" cy="23169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7910" y="3150041"/>
            <a:ext cx="2488115" cy="2316958"/>
          </a:xfrm>
          <a:prstGeom prst="rect">
            <a:avLst/>
          </a:prstGeom>
        </p:spPr>
      </p:pic>
      <p:pic>
        <p:nvPicPr>
          <p:cNvPr id="16" name="Picture 15" descr="Brahmaputra.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324" y="3122745"/>
            <a:ext cx="3477157" cy="2316958"/>
          </a:xfrm>
          <a:prstGeom prst="rect">
            <a:avLst/>
          </a:prstGeom>
        </p:spPr>
      </p:pic>
      <p:sp>
        <p:nvSpPr>
          <p:cNvPr id="2" name="TextBox 1"/>
          <p:cNvSpPr txBox="1"/>
          <p:nvPr/>
        </p:nvSpPr>
        <p:spPr>
          <a:xfrm>
            <a:off x="2797807" y="95530"/>
            <a:ext cx="606676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2800" dirty="0" smtClean="0"/>
              <a:t>CryoSat-2 SIRAL mode: </a:t>
            </a:r>
            <a:r>
              <a:rPr lang="en-GB" sz="2800" b="1" dirty="0" smtClean="0">
                <a:solidFill>
                  <a:srgbClr val="00FF00"/>
                </a:solidFill>
              </a:rPr>
              <a:t>LRM</a:t>
            </a:r>
            <a:r>
              <a:rPr lang="en-GB" sz="2800" dirty="0" smtClean="0"/>
              <a:t>, </a:t>
            </a:r>
            <a:r>
              <a:rPr lang="en-GB" sz="2800" b="1" dirty="0" smtClean="0">
                <a:solidFill>
                  <a:srgbClr val="FF0000"/>
                </a:solidFill>
              </a:rPr>
              <a:t>SAR, </a:t>
            </a:r>
            <a:r>
              <a:rPr lang="en-GB" sz="2800" b="1" dirty="0" err="1" smtClean="0">
                <a:solidFill>
                  <a:schemeClr val="bg1"/>
                </a:solidFill>
              </a:rPr>
              <a:t>SARin</a:t>
            </a:r>
            <a:endParaRPr lang="en-GB" sz="2800" b="1" dirty="0">
              <a:solidFill>
                <a:schemeClr val="bg1"/>
              </a:solidFill>
            </a:endParaRPr>
          </a:p>
        </p:txBody>
      </p:sp>
      <p:sp>
        <p:nvSpPr>
          <p:cNvPr id="3" name="TextBox 2"/>
          <p:cNvSpPr txBox="1"/>
          <p:nvPr/>
        </p:nvSpPr>
        <p:spPr>
          <a:xfrm>
            <a:off x="1987532" y="2533679"/>
            <a:ext cx="1013419" cy="461665"/>
          </a:xfrm>
          <a:prstGeom prst="rect">
            <a:avLst/>
          </a:prstGeom>
          <a:noFill/>
        </p:spPr>
        <p:txBody>
          <a:bodyPr wrap="none" rtlCol="0">
            <a:spAutoFit/>
          </a:bodyPr>
          <a:lstStyle/>
          <a:p>
            <a:r>
              <a:rPr lang="en-GB" sz="2400" b="1" dirty="0"/>
              <a:t>G</a:t>
            </a:r>
            <a:r>
              <a:rPr lang="en-GB" sz="2400" b="1" dirty="0" smtClean="0"/>
              <a:t>lobal</a:t>
            </a:r>
            <a:endParaRPr lang="en-GB" sz="2400" b="1" dirty="0"/>
          </a:p>
        </p:txBody>
      </p:sp>
      <p:sp>
        <p:nvSpPr>
          <p:cNvPr id="17" name="TextBox 16"/>
          <p:cNvSpPr txBox="1"/>
          <p:nvPr/>
        </p:nvSpPr>
        <p:spPr>
          <a:xfrm>
            <a:off x="7489148" y="2619188"/>
            <a:ext cx="1219757" cy="461665"/>
          </a:xfrm>
          <a:prstGeom prst="rect">
            <a:avLst/>
          </a:prstGeom>
          <a:noFill/>
        </p:spPr>
        <p:txBody>
          <a:bodyPr wrap="none" rtlCol="0">
            <a:spAutoFit/>
          </a:bodyPr>
          <a:lstStyle/>
          <a:p>
            <a:r>
              <a:rPr lang="en-GB" sz="2400" b="1" dirty="0" smtClean="0"/>
              <a:t>Amazon</a:t>
            </a:r>
            <a:endParaRPr lang="en-GB" sz="2400" b="1" dirty="0"/>
          </a:p>
        </p:txBody>
      </p:sp>
      <p:sp>
        <p:nvSpPr>
          <p:cNvPr id="4" name="TextBox 3"/>
          <p:cNvSpPr txBox="1"/>
          <p:nvPr/>
        </p:nvSpPr>
        <p:spPr>
          <a:xfrm>
            <a:off x="1485900" y="5359400"/>
            <a:ext cx="1871987" cy="461665"/>
          </a:xfrm>
          <a:prstGeom prst="rect">
            <a:avLst/>
          </a:prstGeom>
          <a:noFill/>
        </p:spPr>
        <p:txBody>
          <a:bodyPr wrap="none" rtlCol="0">
            <a:spAutoFit/>
          </a:bodyPr>
          <a:lstStyle/>
          <a:p>
            <a:r>
              <a:rPr lang="en-GB" sz="2400" b="1" dirty="0" smtClean="0"/>
              <a:t>Brahmaputra</a:t>
            </a:r>
            <a:endParaRPr lang="en-GB" sz="2400" b="1" dirty="0"/>
          </a:p>
        </p:txBody>
      </p:sp>
      <p:sp>
        <p:nvSpPr>
          <p:cNvPr id="12" name="TextBox 11"/>
          <p:cNvSpPr txBox="1"/>
          <p:nvPr/>
        </p:nvSpPr>
        <p:spPr>
          <a:xfrm>
            <a:off x="5381520" y="5443806"/>
            <a:ext cx="1781642" cy="461665"/>
          </a:xfrm>
          <a:prstGeom prst="rect">
            <a:avLst/>
          </a:prstGeom>
          <a:noFill/>
        </p:spPr>
        <p:txBody>
          <a:bodyPr wrap="none" rtlCol="0">
            <a:spAutoFit/>
          </a:bodyPr>
          <a:lstStyle/>
          <a:p>
            <a:r>
              <a:rPr lang="en-GB" sz="2400" b="1" dirty="0" smtClean="0"/>
              <a:t>Lake Malawi</a:t>
            </a:r>
            <a:endParaRPr lang="en-GB" sz="2400" b="1" dirty="0"/>
          </a:p>
        </p:txBody>
      </p:sp>
      <p:sp>
        <p:nvSpPr>
          <p:cNvPr id="13" name="TextBox 12"/>
          <p:cNvSpPr txBox="1"/>
          <p:nvPr/>
        </p:nvSpPr>
        <p:spPr>
          <a:xfrm>
            <a:off x="9247661" y="5470425"/>
            <a:ext cx="1293340" cy="461665"/>
          </a:xfrm>
          <a:prstGeom prst="rect">
            <a:avLst/>
          </a:prstGeom>
          <a:noFill/>
        </p:spPr>
        <p:txBody>
          <a:bodyPr wrap="square" rtlCol="0">
            <a:spAutoFit/>
          </a:bodyPr>
          <a:lstStyle/>
          <a:p>
            <a:r>
              <a:rPr lang="en-GB" sz="2400" b="1" dirty="0" smtClean="0"/>
              <a:t>Mekong</a:t>
            </a:r>
            <a:endParaRPr lang="en-GB" sz="2400" b="1" dirty="0"/>
          </a:p>
        </p:txBody>
      </p:sp>
    </p:spTree>
    <p:extLst>
      <p:ext uri="{BB962C8B-B14F-4D97-AF65-F5344CB8AC3E}">
        <p14:creationId xmlns:p14="http://schemas.microsoft.com/office/powerpoint/2010/main" val="1517460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31" y="13636"/>
            <a:ext cx="11701730" cy="7017306"/>
          </a:xfrm>
          <a:prstGeom prst="rect">
            <a:avLst/>
          </a:prstGeom>
          <a:noFill/>
        </p:spPr>
        <p:txBody>
          <a:bodyPr wrap="none" rtlCol="0">
            <a:spAutoFit/>
          </a:bodyPr>
          <a:lstStyle/>
          <a:p>
            <a:r>
              <a:rPr lang="en-GB" sz="2800" b="1" dirty="0" smtClean="0">
                <a:solidFill>
                  <a:srgbClr val="FF0000"/>
                </a:solidFill>
              </a:rPr>
              <a:t>Status:</a:t>
            </a:r>
          </a:p>
          <a:p>
            <a:pPr marL="285750" indent="-285750">
              <a:buFont typeface="Arial" panose="020B0604020202020204" pitchFamily="34" charset="0"/>
              <a:buChar char="•"/>
            </a:pPr>
            <a:r>
              <a:rPr lang="en-GB" sz="2400" dirty="0" smtClean="0"/>
              <a:t>One year of Cryosat2 SAR L1B and LRM data pre-processed over inland water targets</a:t>
            </a:r>
          </a:p>
          <a:p>
            <a:pPr marL="285750" indent="-285750">
              <a:buFont typeface="Arial" panose="020B0604020202020204" pitchFamily="34" charset="0"/>
              <a:buChar char="•"/>
            </a:pPr>
            <a:r>
              <a:rPr lang="en-GB" sz="2400" dirty="0" smtClean="0"/>
              <a:t>Waveform shapes analysed and behaviour with terrain and water distribution investigated</a:t>
            </a:r>
          </a:p>
          <a:p>
            <a:pPr marL="285750" indent="-285750">
              <a:buFont typeface="Arial" panose="020B0604020202020204" pitchFamily="34" charset="0"/>
              <a:buChar char="•"/>
            </a:pPr>
            <a:r>
              <a:rPr lang="en-GB" sz="2400" dirty="0" smtClean="0"/>
              <a:t>New SAR </a:t>
            </a:r>
            <a:r>
              <a:rPr lang="en-GB" sz="2400" dirty="0" err="1" smtClean="0"/>
              <a:t>retracker</a:t>
            </a:r>
            <a:r>
              <a:rPr lang="en-GB" sz="2400" dirty="0" smtClean="0"/>
              <a:t> (BER1) development underway (progress reported here)</a:t>
            </a:r>
          </a:p>
          <a:p>
            <a:pPr marL="285750" indent="-285750">
              <a:buFont typeface="Arial" panose="020B0604020202020204" pitchFamily="34" charset="0"/>
              <a:buChar char="•"/>
            </a:pPr>
            <a:r>
              <a:rPr lang="en-GB" sz="2400" dirty="0" smtClean="0"/>
              <a:t>Hydrological modelling with Cryosat2 started for the </a:t>
            </a:r>
            <a:r>
              <a:rPr lang="en-GB" sz="2400" dirty="0" err="1" smtClean="0"/>
              <a:t>Brahamaputra</a:t>
            </a:r>
            <a:endParaRPr lang="en-GB" sz="2400" dirty="0" smtClean="0"/>
          </a:p>
          <a:p>
            <a:pPr marL="285750" indent="-285750">
              <a:buFont typeface="Arial" panose="020B0604020202020204" pitchFamily="34" charset="0"/>
              <a:buChar char="•"/>
            </a:pPr>
            <a:r>
              <a:rPr lang="en-GB" sz="2400" dirty="0" smtClean="0"/>
              <a:t>Analysis of SAR FBR data for inland water studies initiated</a:t>
            </a:r>
          </a:p>
          <a:p>
            <a:endParaRPr lang="en-GB" dirty="0"/>
          </a:p>
          <a:p>
            <a:r>
              <a:rPr lang="en-GB" sz="2400" b="1" dirty="0" smtClean="0">
                <a:solidFill>
                  <a:srgbClr val="FF0000"/>
                </a:solidFill>
              </a:rPr>
              <a:t>Primary </a:t>
            </a:r>
            <a:r>
              <a:rPr lang="en-GB" sz="2400" b="1" dirty="0" err="1" smtClean="0">
                <a:solidFill>
                  <a:srgbClr val="FF0000"/>
                </a:solidFill>
              </a:rPr>
              <a:t>Retracker</a:t>
            </a:r>
            <a:r>
              <a:rPr lang="en-GB" sz="2400" b="1" dirty="0" smtClean="0">
                <a:solidFill>
                  <a:srgbClr val="FF0000"/>
                </a:solidFill>
              </a:rPr>
              <a:t> Targets</a:t>
            </a:r>
          </a:p>
          <a:p>
            <a:r>
              <a:rPr lang="en-GB" sz="2800" b="1" dirty="0" smtClean="0">
                <a:solidFill>
                  <a:schemeClr val="accent1">
                    <a:lumMod val="50000"/>
                  </a:schemeClr>
                </a:solidFill>
              </a:rPr>
              <a:t>LRM</a:t>
            </a:r>
            <a:r>
              <a:rPr lang="en-GB" sz="2400" b="1" dirty="0" smtClean="0">
                <a:solidFill>
                  <a:schemeClr val="accent1">
                    <a:lumMod val="50000"/>
                  </a:schemeClr>
                </a:solidFill>
              </a:rPr>
              <a:t> </a:t>
            </a:r>
            <a:r>
              <a:rPr lang="en-GB" sz="2400" dirty="0"/>
              <a:t>(complex targets but viable</a:t>
            </a:r>
            <a:r>
              <a:rPr lang="en-GB" sz="2400" dirty="0" smtClean="0"/>
              <a:t>)</a:t>
            </a:r>
            <a:endParaRPr lang="en-GB" sz="2400" b="1" dirty="0" smtClean="0">
              <a:solidFill>
                <a:schemeClr val="accent1">
                  <a:lumMod val="50000"/>
                </a:schemeClr>
              </a:solidFill>
            </a:endParaRPr>
          </a:p>
          <a:p>
            <a:pPr marL="342900" indent="-342900">
              <a:buFont typeface="Arial" panose="020B0604020202020204" pitchFamily="34" charset="0"/>
              <a:buChar char="•"/>
            </a:pPr>
            <a:r>
              <a:rPr lang="en-GB" sz="2400" dirty="0" smtClean="0"/>
              <a:t>Lakes Malawi (Geoid issue with Moho) and Lake </a:t>
            </a:r>
            <a:r>
              <a:rPr lang="en-GB" sz="2400" dirty="0" err="1" smtClean="0"/>
              <a:t>Tana</a:t>
            </a:r>
            <a:r>
              <a:rPr lang="en-GB" sz="2400" dirty="0" smtClean="0"/>
              <a:t> (source of Blue Nile, Ethiopia) </a:t>
            </a:r>
          </a:p>
          <a:p>
            <a:r>
              <a:rPr lang="en-GB" sz="2800" b="1" dirty="0" smtClean="0">
                <a:solidFill>
                  <a:schemeClr val="accent1">
                    <a:lumMod val="50000"/>
                  </a:schemeClr>
                </a:solidFill>
              </a:rPr>
              <a:t>SAR</a:t>
            </a:r>
            <a:endParaRPr lang="en-GB" sz="2800" b="1" dirty="0" smtClean="0">
              <a:solidFill>
                <a:schemeClr val="accent1">
                  <a:lumMod val="50000"/>
                </a:schemeClr>
              </a:solidFill>
            </a:endParaRPr>
          </a:p>
          <a:p>
            <a:pPr marL="342900" indent="-342900">
              <a:buFont typeface="Arial" panose="020B0604020202020204" pitchFamily="34" charset="0"/>
              <a:buChar char="•"/>
            </a:pPr>
            <a:r>
              <a:rPr lang="en-GB" sz="2400" dirty="0" smtClean="0"/>
              <a:t>Amazon Basin </a:t>
            </a:r>
            <a:r>
              <a:rPr lang="en-GB" dirty="0" smtClean="0"/>
              <a:t>		</a:t>
            </a:r>
            <a:endParaRPr lang="en-GB" dirty="0"/>
          </a:p>
          <a:p>
            <a:r>
              <a:rPr lang="en-GB" sz="2800" b="1" dirty="0" smtClean="0">
                <a:solidFill>
                  <a:schemeClr val="accent1">
                    <a:lumMod val="50000"/>
                  </a:schemeClr>
                </a:solidFill>
              </a:rPr>
              <a:t>Validation</a:t>
            </a:r>
            <a:endParaRPr lang="en-GB" sz="2800" b="1" dirty="0">
              <a:solidFill>
                <a:schemeClr val="accent1">
                  <a:lumMod val="50000"/>
                </a:schemeClr>
              </a:solidFill>
            </a:endParaRPr>
          </a:p>
          <a:p>
            <a:pPr marL="342900" indent="-342900">
              <a:buFont typeface="Arial" panose="020B0604020202020204" pitchFamily="34" charset="0"/>
              <a:buChar char="•"/>
            </a:pPr>
            <a:r>
              <a:rPr lang="en-GB" sz="2400" dirty="0" smtClean="0"/>
              <a:t>Brahmaputra and Mekong</a:t>
            </a:r>
          </a:p>
          <a:p>
            <a:endParaRPr lang="en-GB" dirty="0" smtClean="0"/>
          </a:p>
          <a:p>
            <a:endParaRPr lang="en-GB" dirty="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2257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93" y="3975166"/>
            <a:ext cx="2656168" cy="19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009815"/>
            <a:ext cx="5647453" cy="362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507" y="1840741"/>
            <a:ext cx="20574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149" y="2008881"/>
            <a:ext cx="2652808" cy="198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218" y="65742"/>
            <a:ext cx="2652741" cy="198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13080000">
            <a:off x="2137246" y="1821616"/>
            <a:ext cx="1656000" cy="17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2"/>
          <p:cNvSpPr/>
          <p:nvPr/>
        </p:nvSpPr>
        <p:spPr>
          <a:xfrm rot="-10800000">
            <a:off x="2375032" y="2988516"/>
            <a:ext cx="1188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9060000">
            <a:off x="2047092" y="4062141"/>
            <a:ext cx="1656000" cy="17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57507" y="88286"/>
            <a:ext cx="5856027" cy="954107"/>
          </a:xfrm>
          <a:prstGeom prst="rect">
            <a:avLst/>
          </a:prstGeom>
          <a:noFill/>
        </p:spPr>
        <p:txBody>
          <a:bodyPr wrap="none" rtlCol="0">
            <a:spAutoFit/>
          </a:bodyPr>
          <a:lstStyle/>
          <a:p>
            <a:pPr algn="ctr"/>
            <a:r>
              <a:rPr lang="en-GB" sz="2800" b="1" dirty="0" smtClean="0"/>
              <a:t>Cryosat2 LRM tracks across Lake </a:t>
            </a:r>
            <a:r>
              <a:rPr lang="en-GB" sz="2800" b="1" dirty="0" err="1" smtClean="0"/>
              <a:t>Tana</a:t>
            </a:r>
            <a:r>
              <a:rPr lang="en-GB" sz="2800" b="1" dirty="0" smtClean="0"/>
              <a:t>:</a:t>
            </a:r>
          </a:p>
          <a:p>
            <a:pPr algn="ctr"/>
            <a:r>
              <a:rPr lang="en-GB" sz="2400" dirty="0" smtClean="0"/>
              <a:t>Waveform shape classification</a:t>
            </a:r>
            <a:r>
              <a:rPr lang="en-GB" sz="2800" b="1" dirty="0" smtClean="0"/>
              <a:t> </a:t>
            </a:r>
            <a:endParaRPr lang="en-GB" sz="2800" b="1" dirty="0"/>
          </a:p>
        </p:txBody>
      </p:sp>
      <p:sp>
        <p:nvSpPr>
          <p:cNvPr id="7" name="TextBox 6"/>
          <p:cNvSpPr txBox="1"/>
          <p:nvPr/>
        </p:nvSpPr>
        <p:spPr>
          <a:xfrm>
            <a:off x="6096000" y="4752861"/>
            <a:ext cx="5334000" cy="1323439"/>
          </a:xfrm>
          <a:prstGeom prst="rect">
            <a:avLst/>
          </a:prstGeom>
          <a:noFill/>
        </p:spPr>
        <p:txBody>
          <a:bodyPr wrap="square" rtlCol="0">
            <a:spAutoFit/>
          </a:bodyPr>
          <a:lstStyle/>
          <a:p>
            <a:r>
              <a:rPr lang="en-US" sz="2000" dirty="0">
                <a:solidFill>
                  <a:srgbClr val="000000"/>
                </a:solidFill>
              </a:rPr>
              <a:t>Shallow lake, 4m average depth</a:t>
            </a:r>
            <a:r>
              <a:rPr lang="en-US" sz="2000" dirty="0" smtClean="0">
                <a:solidFill>
                  <a:srgbClr val="000000"/>
                </a:solidFill>
              </a:rPr>
              <a:t>, changes considerably </a:t>
            </a:r>
            <a:r>
              <a:rPr lang="en-US" sz="2000" dirty="0">
                <a:solidFill>
                  <a:srgbClr val="000000"/>
                </a:solidFill>
              </a:rPr>
              <a:t>in spatial </a:t>
            </a:r>
            <a:r>
              <a:rPr lang="en-US" sz="2000" dirty="0" smtClean="0">
                <a:solidFill>
                  <a:srgbClr val="000000"/>
                </a:solidFill>
              </a:rPr>
              <a:t>extent. Complex </a:t>
            </a:r>
            <a:r>
              <a:rPr lang="en-US" sz="2000" dirty="0">
                <a:solidFill>
                  <a:srgbClr val="000000"/>
                </a:solidFill>
              </a:rPr>
              <a:t>waveforms can occur especially near lake </a:t>
            </a:r>
            <a:r>
              <a:rPr lang="en-US" sz="2000" dirty="0" smtClean="0">
                <a:solidFill>
                  <a:srgbClr val="000000"/>
                </a:solidFill>
              </a:rPr>
              <a:t>boundaries. </a:t>
            </a:r>
            <a:endParaRPr lang="en-GB" sz="2000" dirty="0"/>
          </a:p>
        </p:txBody>
      </p:sp>
    </p:spTree>
    <p:extLst>
      <p:ext uri="{BB962C8B-B14F-4D97-AF65-F5344CB8AC3E}">
        <p14:creationId xmlns:p14="http://schemas.microsoft.com/office/powerpoint/2010/main" val="1978598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87" y="-80028"/>
            <a:ext cx="7129458" cy="550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19415" y="313879"/>
            <a:ext cx="4640239" cy="5170646"/>
          </a:xfrm>
          <a:prstGeom prst="rect">
            <a:avLst/>
          </a:prstGeom>
          <a:noFill/>
        </p:spPr>
        <p:txBody>
          <a:bodyPr wrap="square" rtlCol="0">
            <a:spAutoFit/>
          </a:bodyPr>
          <a:lstStyle/>
          <a:p>
            <a:r>
              <a:rPr lang="en-GB" sz="2400" b="1" dirty="0" smtClean="0"/>
              <a:t>LRM height comparison across Lake </a:t>
            </a:r>
            <a:r>
              <a:rPr lang="en-GB" sz="2400" b="1" dirty="0" err="1" smtClean="0"/>
              <a:t>Tana</a:t>
            </a:r>
            <a:endParaRPr lang="en-GB" sz="2400" b="1" dirty="0" smtClean="0"/>
          </a:p>
          <a:p>
            <a:endParaRPr lang="en-GB" sz="2400" b="1" dirty="0"/>
          </a:p>
          <a:p>
            <a:r>
              <a:rPr lang="en-US" sz="2400" dirty="0">
                <a:solidFill>
                  <a:srgbClr val="000000"/>
                </a:solidFill>
              </a:rPr>
              <a:t>Historically, good </a:t>
            </a:r>
            <a:r>
              <a:rPr lang="en-US" sz="2400" dirty="0" err="1">
                <a:solidFill>
                  <a:srgbClr val="000000"/>
                </a:solidFill>
              </a:rPr>
              <a:t>altimetric</a:t>
            </a:r>
            <a:r>
              <a:rPr lang="en-US" sz="2400" dirty="0">
                <a:solidFill>
                  <a:srgbClr val="000000"/>
                </a:solidFill>
              </a:rPr>
              <a:t> target. </a:t>
            </a:r>
            <a:r>
              <a:rPr lang="en-US" sz="2400" dirty="0" smtClean="0">
                <a:solidFill>
                  <a:srgbClr val="000000"/>
                </a:solidFill>
              </a:rPr>
              <a:t>Jason-2 </a:t>
            </a:r>
            <a:r>
              <a:rPr lang="en-US" sz="2400" dirty="0">
                <a:solidFill>
                  <a:srgbClr val="000000"/>
                </a:solidFill>
              </a:rPr>
              <a:t>successfully measures the surface, giving potential for validation </a:t>
            </a:r>
            <a:r>
              <a:rPr lang="en-US" sz="2400" dirty="0" smtClean="0">
                <a:solidFill>
                  <a:srgbClr val="000000"/>
                </a:solidFill>
              </a:rPr>
              <a:t>time-series comparison</a:t>
            </a:r>
            <a:endParaRPr lang="en-GB" sz="2400" b="1" dirty="0" smtClean="0"/>
          </a:p>
          <a:p>
            <a:endParaRPr lang="en-GB" dirty="0"/>
          </a:p>
          <a:p>
            <a:r>
              <a:rPr lang="en-GB" sz="2400" dirty="0" smtClean="0"/>
              <a:t>Comparison of  CryoSat-2 LRM heights (blue) and Jason-2 heights (red)</a:t>
            </a:r>
          </a:p>
          <a:p>
            <a:endParaRPr lang="en-GB" sz="2400" dirty="0"/>
          </a:p>
          <a:p>
            <a:r>
              <a:rPr lang="en-GB" sz="2400" dirty="0" smtClean="0"/>
              <a:t>Insufficient data for statistical analysis but broad agreement.</a:t>
            </a:r>
            <a:endParaRPr lang="en-GB" sz="2400" dirty="0"/>
          </a:p>
        </p:txBody>
      </p:sp>
    </p:spTree>
    <p:extLst>
      <p:ext uri="{BB962C8B-B14F-4D97-AF65-F5344CB8AC3E}">
        <p14:creationId xmlns:p14="http://schemas.microsoft.com/office/powerpoint/2010/main" val="3383751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 y="540781"/>
            <a:ext cx="2816137" cy="260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7" y="3258210"/>
            <a:ext cx="2816137" cy="252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15287" y="671155"/>
            <a:ext cx="5246677" cy="2862322"/>
          </a:xfrm>
          <a:prstGeom prst="rect">
            <a:avLst/>
          </a:prstGeom>
          <a:noFill/>
        </p:spPr>
        <p:txBody>
          <a:bodyPr wrap="square" rtlCol="0">
            <a:spAutoFit/>
          </a:bodyPr>
          <a:lstStyle/>
          <a:p>
            <a:r>
              <a:rPr lang="en-GB" sz="2000" dirty="0" smtClean="0"/>
              <a:t>One year of echo shapes from CryoSat-2 LRM mode.</a:t>
            </a:r>
          </a:p>
          <a:p>
            <a:r>
              <a:rPr lang="en-GB" sz="2000" dirty="0" smtClean="0"/>
              <a:t>‘Pink’ echoes are broad echoes with fairly low power returns typical of shapes from previous missions. Not quite classical ocean echoes, but representative of returns from echoes with some wave structure. ‘Orange’ are anomalous wide echo shapes, probably echoes that were not completely captured.</a:t>
            </a:r>
            <a:endParaRPr lang="en-GB" sz="2000" dirty="0"/>
          </a:p>
        </p:txBody>
      </p:sp>
      <p:sp>
        <p:nvSpPr>
          <p:cNvPr id="3" name="TextBox 2"/>
          <p:cNvSpPr txBox="1"/>
          <p:nvPr/>
        </p:nvSpPr>
        <p:spPr>
          <a:xfrm>
            <a:off x="3502855" y="3705259"/>
            <a:ext cx="5059109" cy="1323439"/>
          </a:xfrm>
          <a:prstGeom prst="rect">
            <a:avLst/>
          </a:prstGeom>
          <a:noFill/>
        </p:spPr>
        <p:txBody>
          <a:bodyPr wrap="square" rtlCol="0">
            <a:spAutoFit/>
          </a:bodyPr>
          <a:lstStyle/>
          <a:p>
            <a:r>
              <a:rPr lang="en-GB" sz="2000" dirty="0" smtClean="0"/>
              <a:t>For comparison, one of echo shapes from ERS1 Geodetic Mission. Differences from CryoSat-2 as ERS-1 was in ‘ice mode’ with the wider range window capturing all of the echo shape.</a:t>
            </a:r>
            <a:endParaRPr lang="en-GB" sz="2000" dirty="0"/>
          </a:p>
        </p:txBody>
      </p:sp>
      <p:sp>
        <p:nvSpPr>
          <p:cNvPr id="5" name="TextBox 4"/>
          <p:cNvSpPr txBox="1"/>
          <p:nvPr/>
        </p:nvSpPr>
        <p:spPr>
          <a:xfrm>
            <a:off x="4271749" y="177417"/>
            <a:ext cx="2052357" cy="523220"/>
          </a:xfrm>
          <a:prstGeom prst="rect">
            <a:avLst/>
          </a:prstGeom>
          <a:noFill/>
        </p:spPr>
        <p:txBody>
          <a:bodyPr wrap="none" rtlCol="0">
            <a:spAutoFit/>
          </a:bodyPr>
          <a:lstStyle/>
          <a:p>
            <a:r>
              <a:rPr lang="en-GB" sz="2800" b="1" dirty="0" smtClean="0">
                <a:solidFill>
                  <a:schemeClr val="accent1">
                    <a:lumMod val="50000"/>
                  </a:schemeClr>
                </a:solidFill>
              </a:rPr>
              <a:t>Lake </a:t>
            </a:r>
            <a:r>
              <a:rPr lang="en-GB" sz="2800" b="1" dirty="0">
                <a:solidFill>
                  <a:schemeClr val="accent1">
                    <a:lumMod val="50000"/>
                  </a:schemeClr>
                </a:solidFill>
              </a:rPr>
              <a:t>M</a:t>
            </a:r>
            <a:r>
              <a:rPr lang="en-GB" sz="2800" b="1" dirty="0" smtClean="0">
                <a:solidFill>
                  <a:schemeClr val="accent1">
                    <a:lumMod val="50000"/>
                  </a:schemeClr>
                </a:solidFill>
              </a:rPr>
              <a:t>alawi</a:t>
            </a:r>
            <a:endParaRPr lang="en-GB" sz="2800" b="1" dirty="0">
              <a:solidFill>
                <a:schemeClr val="accent1">
                  <a:lumMod val="50000"/>
                </a:schemeClr>
              </a:solidFill>
            </a:endParaRPr>
          </a:p>
        </p:txBody>
      </p:sp>
      <p:pic>
        <p:nvPicPr>
          <p:cNvPr id="15" name="Picture 14" descr="4242_Ht.png"/>
          <p:cNvPicPr>
            <a:picLocks noChangeAspect="1"/>
          </p:cNvPicPr>
          <p:nvPr/>
        </p:nvPicPr>
        <p:blipFill>
          <a:blip r:embed="rId5"/>
          <a:stretch>
            <a:fillRect/>
          </a:stretch>
        </p:blipFill>
        <p:spPr>
          <a:xfrm>
            <a:off x="9256542" y="439027"/>
            <a:ext cx="2449396" cy="1837047"/>
          </a:xfrm>
          <a:prstGeom prst="rect">
            <a:avLst/>
          </a:prstGeom>
        </p:spPr>
      </p:pic>
      <p:pic>
        <p:nvPicPr>
          <p:cNvPr id="16" name="Picture 15" descr="3960_Ht.png"/>
          <p:cNvPicPr>
            <a:picLocks noChangeAspect="1"/>
          </p:cNvPicPr>
          <p:nvPr/>
        </p:nvPicPr>
        <p:blipFill>
          <a:blip r:embed="rId6"/>
          <a:stretch>
            <a:fillRect/>
          </a:stretch>
        </p:blipFill>
        <p:spPr>
          <a:xfrm>
            <a:off x="9385301" y="2329163"/>
            <a:ext cx="2320638" cy="1858094"/>
          </a:xfrm>
          <a:prstGeom prst="rect">
            <a:avLst/>
          </a:prstGeom>
        </p:spPr>
      </p:pic>
      <p:sp>
        <p:nvSpPr>
          <p:cNvPr id="7" name="TextBox 6"/>
          <p:cNvSpPr txBox="1"/>
          <p:nvPr/>
        </p:nvSpPr>
        <p:spPr>
          <a:xfrm>
            <a:off x="9116710" y="4449167"/>
            <a:ext cx="2961556" cy="1200329"/>
          </a:xfrm>
          <a:prstGeom prst="rect">
            <a:avLst/>
          </a:prstGeom>
          <a:noFill/>
        </p:spPr>
        <p:txBody>
          <a:bodyPr wrap="square" rtlCol="0">
            <a:spAutoFit/>
          </a:bodyPr>
          <a:lstStyle/>
          <a:p>
            <a:r>
              <a:rPr lang="en-GB" dirty="0" smtClean="0"/>
              <a:t>Two CryoSat-2 tracks across</a:t>
            </a:r>
          </a:p>
          <a:p>
            <a:r>
              <a:rPr lang="en-GB" dirty="0" smtClean="0"/>
              <a:t>Lake Malawi. Variation (3-4 m) due to high frequency geoid associated with Moho </a:t>
            </a:r>
            <a:endParaRPr lang="en-GB" dirty="0"/>
          </a:p>
        </p:txBody>
      </p:sp>
    </p:spTree>
    <p:extLst>
      <p:ext uri="{BB962C8B-B14F-4D97-AF65-F5344CB8AC3E}">
        <p14:creationId xmlns:p14="http://schemas.microsoft.com/office/powerpoint/2010/main" val="122574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1253" y="1308317"/>
            <a:ext cx="6727312" cy="450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4795" y="1722989"/>
            <a:ext cx="1790786" cy="269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305" y="2205400"/>
            <a:ext cx="2434251" cy="182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76" y="396744"/>
            <a:ext cx="2430864" cy="182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394" y="3972478"/>
            <a:ext cx="2489878" cy="18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a:xfrm rot="-8340000">
            <a:off x="1891703" y="1670455"/>
            <a:ext cx="1368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0920000">
            <a:off x="1750033" y="2749743"/>
            <a:ext cx="1368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rot="-13260000">
            <a:off x="1964708" y="3830169"/>
            <a:ext cx="1368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723199" y="190017"/>
            <a:ext cx="8458591" cy="830997"/>
          </a:xfrm>
          <a:prstGeom prst="rect">
            <a:avLst/>
          </a:prstGeom>
          <a:noFill/>
        </p:spPr>
        <p:txBody>
          <a:bodyPr wrap="none" rtlCol="0">
            <a:spAutoFit/>
          </a:bodyPr>
          <a:lstStyle/>
          <a:p>
            <a:pPr algn="ctr"/>
            <a:r>
              <a:rPr lang="en-GB" sz="2800" b="1" dirty="0" smtClean="0"/>
              <a:t>CryoSat-2 SAR L1B (Kiruna) </a:t>
            </a:r>
            <a:r>
              <a:rPr lang="en-GB" sz="2800" b="1" dirty="0"/>
              <a:t>tracks across </a:t>
            </a:r>
            <a:r>
              <a:rPr lang="en-GB" sz="2800" b="1" dirty="0" smtClean="0"/>
              <a:t>Amazon basin:</a:t>
            </a:r>
            <a:endParaRPr lang="en-GB" sz="2800" b="1" dirty="0"/>
          </a:p>
          <a:p>
            <a:pPr algn="ctr"/>
            <a:r>
              <a:rPr lang="en-GB" sz="2000" dirty="0"/>
              <a:t>Waveform shape classification</a:t>
            </a:r>
            <a:r>
              <a:rPr lang="en-GB" sz="2000" b="1" dirty="0"/>
              <a:t> </a:t>
            </a:r>
          </a:p>
        </p:txBody>
      </p:sp>
    </p:spTree>
    <p:extLst>
      <p:ext uri="{BB962C8B-B14F-4D97-AF65-F5344CB8AC3E}">
        <p14:creationId xmlns:p14="http://schemas.microsoft.com/office/powerpoint/2010/main" val="2512241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085" y="-34715"/>
            <a:ext cx="11512947" cy="6001643"/>
          </a:xfrm>
          <a:prstGeom prst="rect">
            <a:avLst/>
          </a:prstGeom>
          <a:noFill/>
        </p:spPr>
        <p:txBody>
          <a:bodyPr wrap="square" rtlCol="0">
            <a:spAutoFit/>
          </a:bodyPr>
          <a:lstStyle/>
          <a:p>
            <a:r>
              <a:rPr lang="en-GB" sz="2800" b="1" dirty="0" smtClean="0">
                <a:solidFill>
                  <a:srgbClr val="002060"/>
                </a:solidFill>
              </a:rPr>
              <a:t>Echo Classification Status</a:t>
            </a:r>
          </a:p>
          <a:p>
            <a:pPr marL="285750" indent="-285750">
              <a:buFont typeface="Arial" panose="020B0604020202020204" pitchFamily="34" charset="0"/>
              <a:buChar char="•"/>
            </a:pPr>
            <a:r>
              <a:rPr lang="en-GB" sz="2000" dirty="0" smtClean="0"/>
              <a:t>Waveform behaviour understood on LRM and SAR modes</a:t>
            </a:r>
          </a:p>
          <a:p>
            <a:pPr marL="285750" indent="-285750">
              <a:buFont typeface="Arial" panose="020B0604020202020204" pitchFamily="34" charset="0"/>
              <a:buChar char="•"/>
            </a:pPr>
            <a:r>
              <a:rPr lang="en-GB" sz="2000" dirty="0" smtClean="0"/>
              <a:t>Multi-target echoes over river systems endemic.</a:t>
            </a:r>
          </a:p>
          <a:p>
            <a:pPr marL="285750" indent="-285750">
              <a:buFont typeface="Arial" panose="020B0604020202020204" pitchFamily="34" charset="0"/>
              <a:buChar char="•"/>
            </a:pPr>
            <a:r>
              <a:rPr lang="en-GB" sz="2000" dirty="0" smtClean="0"/>
              <a:t>High proportion of complex  echoes caused by</a:t>
            </a:r>
          </a:p>
          <a:p>
            <a:pPr marL="742950" lvl="1" indent="-285750">
              <a:buFont typeface="Arial" panose="020B0604020202020204" pitchFamily="34" charset="0"/>
              <a:buChar char="•"/>
            </a:pPr>
            <a:r>
              <a:rPr lang="en-GB" sz="2000" dirty="0" smtClean="0"/>
              <a:t>Off-ranging to bright targets from still water not on river</a:t>
            </a:r>
          </a:p>
          <a:p>
            <a:pPr marL="742950" lvl="1" indent="-285750">
              <a:buFont typeface="Arial" panose="020B0604020202020204" pitchFamily="34" charset="0"/>
              <a:buChar char="•"/>
            </a:pPr>
            <a:r>
              <a:rPr lang="en-GB" sz="2000" dirty="0" smtClean="0"/>
              <a:t>Interruptions to water surfaces e.g. sandbanks</a:t>
            </a:r>
            <a:endParaRPr lang="en-GB" sz="2000" dirty="0"/>
          </a:p>
          <a:p>
            <a:pPr marL="742950" lvl="1" indent="-285750">
              <a:buFont typeface="Arial" panose="020B0604020202020204" pitchFamily="34" charset="0"/>
              <a:buChar char="•"/>
            </a:pPr>
            <a:r>
              <a:rPr lang="en-GB" sz="2000" dirty="0" smtClean="0"/>
              <a:t>Complexity of surrounding terrain</a:t>
            </a:r>
            <a:endParaRPr lang="en-GB" sz="2000" dirty="0"/>
          </a:p>
          <a:p>
            <a:r>
              <a:rPr lang="en-GB" sz="2800" b="1" dirty="0" smtClean="0">
                <a:solidFill>
                  <a:srgbClr val="002060"/>
                </a:solidFill>
              </a:rPr>
              <a:t>Filtering Protocol Defined</a:t>
            </a:r>
          </a:p>
          <a:p>
            <a:pPr marL="342900" indent="-342900">
              <a:buFont typeface="Arial" panose="020B0604020202020204" pitchFamily="34" charset="0"/>
              <a:buChar char="•"/>
            </a:pPr>
            <a:r>
              <a:rPr lang="en-GB" sz="2000" dirty="0" smtClean="0"/>
              <a:t>Initially severe but relax as development allows more complex echoes to be decoded</a:t>
            </a:r>
          </a:p>
          <a:p>
            <a:pPr marL="342900" indent="-342900">
              <a:buFont typeface="Arial" panose="020B0604020202020204" pitchFamily="34" charset="0"/>
              <a:buChar char="•"/>
            </a:pPr>
            <a:r>
              <a:rPr lang="en-GB" sz="2000" dirty="0" smtClean="0"/>
              <a:t>Using severe/seasonal masks of river courses unlikely to be successful as</a:t>
            </a:r>
          </a:p>
          <a:p>
            <a:pPr marL="800100" lvl="1" indent="-342900">
              <a:buFont typeface="Arial" panose="020B0604020202020204" pitchFamily="34" charset="0"/>
              <a:buChar char="•"/>
            </a:pPr>
            <a:r>
              <a:rPr lang="en-GB" sz="2000" dirty="0" smtClean="0"/>
              <a:t>Ephemeral interruption to water flow occurs near minimum flow</a:t>
            </a:r>
          </a:p>
          <a:p>
            <a:pPr marL="800100" lvl="1" indent="-342900">
              <a:buFont typeface="Arial" panose="020B0604020202020204" pitchFamily="34" charset="0"/>
              <a:buChar char="•"/>
            </a:pPr>
            <a:r>
              <a:rPr lang="en-GB" sz="2000" dirty="0" smtClean="0"/>
              <a:t>Approach requires rivers to behave predictably (no floods/droughts)</a:t>
            </a:r>
          </a:p>
          <a:p>
            <a:pPr marL="800100" lvl="1" indent="-342900">
              <a:buFont typeface="Arial" panose="020B0604020202020204" pitchFamily="34" charset="0"/>
              <a:buChar char="•"/>
            </a:pPr>
            <a:r>
              <a:rPr lang="en-GB" sz="2000" dirty="0" smtClean="0"/>
              <a:t>Small number of echoes risks losing crossings if mask too severe</a:t>
            </a:r>
          </a:p>
          <a:p>
            <a:pPr marL="342900" indent="-342900">
              <a:buFont typeface="Arial" panose="020B0604020202020204" pitchFamily="34" charset="0"/>
              <a:buChar char="•"/>
            </a:pPr>
            <a:r>
              <a:rPr lang="en-GB" sz="2000" dirty="0" smtClean="0"/>
              <a:t>Waveform characterisation and filtering has always given better outcomes and is approach </a:t>
            </a:r>
            <a:r>
              <a:rPr lang="en-GB" sz="2000" dirty="0"/>
              <a:t>p</a:t>
            </a:r>
            <a:r>
              <a:rPr lang="en-GB" sz="2000" dirty="0" smtClean="0"/>
              <a:t>ursued here</a:t>
            </a:r>
          </a:p>
          <a:p>
            <a:r>
              <a:rPr lang="en-GB" sz="2800" b="1" dirty="0" err="1" smtClean="0">
                <a:solidFill>
                  <a:schemeClr val="accent1">
                    <a:lumMod val="50000"/>
                  </a:schemeClr>
                </a:solidFill>
              </a:rPr>
              <a:t>Retracking</a:t>
            </a:r>
            <a:r>
              <a:rPr lang="en-GB" sz="2800" b="1" dirty="0" smtClean="0">
                <a:solidFill>
                  <a:schemeClr val="accent1">
                    <a:lumMod val="50000"/>
                  </a:schemeClr>
                </a:solidFill>
              </a:rPr>
              <a:t> Developments for SAR echoes</a:t>
            </a:r>
          </a:p>
          <a:p>
            <a:pPr marL="342900" indent="-342900">
              <a:buFont typeface="Arial" panose="020B0604020202020204" pitchFamily="34" charset="0"/>
              <a:buChar char="•"/>
            </a:pPr>
            <a:r>
              <a:rPr lang="en-GB" sz="2000" dirty="0" smtClean="0"/>
              <a:t>Data over Amazon to get sufficient extent to evaluate </a:t>
            </a:r>
            <a:r>
              <a:rPr lang="en-GB" sz="2000" dirty="0" err="1" smtClean="0"/>
              <a:t>retracking</a:t>
            </a:r>
            <a:r>
              <a:rPr lang="en-GB" sz="2000" dirty="0" smtClean="0"/>
              <a:t> performance</a:t>
            </a:r>
          </a:p>
          <a:p>
            <a:pPr marL="342900" indent="-342900">
              <a:buFont typeface="Arial" panose="020B0604020202020204" pitchFamily="34" charset="0"/>
              <a:buChar char="•"/>
            </a:pPr>
            <a:r>
              <a:rPr lang="en-GB" sz="2000" dirty="0" smtClean="0"/>
              <a:t>Novel </a:t>
            </a:r>
            <a:r>
              <a:rPr lang="en-GB" sz="2000" dirty="0" err="1" smtClean="0"/>
              <a:t>retracker</a:t>
            </a:r>
            <a:r>
              <a:rPr lang="en-GB" sz="2000" dirty="0" smtClean="0"/>
              <a:t> BER1 developed and in testing (preliminary results to follow)</a:t>
            </a:r>
          </a:p>
          <a:p>
            <a:pPr marL="342900" indent="-342900">
              <a:buFont typeface="Arial" panose="020B0604020202020204" pitchFamily="34" charset="0"/>
              <a:buChar char="•"/>
            </a:pPr>
            <a:r>
              <a:rPr lang="en-GB" sz="2000" dirty="0" smtClean="0"/>
              <a:t>SAR L1A data to be processed to produce high rate inland water waveforms</a:t>
            </a:r>
          </a:p>
        </p:txBody>
      </p:sp>
    </p:spTree>
    <p:extLst>
      <p:ext uri="{BB962C8B-B14F-4D97-AF65-F5344CB8AC3E}">
        <p14:creationId xmlns:p14="http://schemas.microsoft.com/office/powerpoint/2010/main" val="122574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133" y="1247320"/>
            <a:ext cx="3289110" cy="483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36234" y="555700"/>
            <a:ext cx="1232260" cy="523220"/>
          </a:xfrm>
          <a:prstGeom prst="rect">
            <a:avLst/>
          </a:prstGeom>
          <a:noFill/>
        </p:spPr>
        <p:txBody>
          <a:bodyPr wrap="none" rtlCol="0">
            <a:spAutoFit/>
          </a:bodyPr>
          <a:lstStyle/>
          <a:p>
            <a:r>
              <a:rPr lang="en-GB" sz="2800" dirty="0" smtClean="0">
                <a:solidFill>
                  <a:srgbClr val="FF0000"/>
                </a:solidFill>
              </a:rPr>
              <a:t>Track A</a:t>
            </a:r>
            <a:endParaRPr lang="en-GB" sz="2800" dirty="0">
              <a:solidFill>
                <a:srgbClr val="FF0000"/>
              </a:solidFill>
            </a:endParaRP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7347" y="1275970"/>
            <a:ext cx="3413974" cy="48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75" y="161895"/>
            <a:ext cx="3291872" cy="556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415558" y="565150"/>
            <a:ext cx="1219436" cy="523220"/>
          </a:xfrm>
          <a:prstGeom prst="rect">
            <a:avLst/>
          </a:prstGeom>
          <a:noFill/>
        </p:spPr>
        <p:txBody>
          <a:bodyPr wrap="none" rtlCol="0">
            <a:spAutoFit/>
          </a:bodyPr>
          <a:lstStyle/>
          <a:p>
            <a:r>
              <a:rPr lang="en-GB" sz="2800" dirty="0" smtClean="0">
                <a:solidFill>
                  <a:srgbClr val="FF0000"/>
                </a:solidFill>
              </a:rPr>
              <a:t>Track B</a:t>
            </a:r>
            <a:endParaRPr lang="en-GB" sz="2800" dirty="0">
              <a:solidFill>
                <a:srgbClr val="FF0000"/>
              </a:solidFill>
            </a:endParaRPr>
          </a:p>
        </p:txBody>
      </p:sp>
      <p:sp>
        <p:nvSpPr>
          <p:cNvPr id="3" name="TextBox 2"/>
          <p:cNvSpPr txBox="1"/>
          <p:nvPr/>
        </p:nvSpPr>
        <p:spPr>
          <a:xfrm>
            <a:off x="9695845" y="682215"/>
            <a:ext cx="2496155" cy="5355312"/>
          </a:xfrm>
          <a:prstGeom prst="rect">
            <a:avLst/>
          </a:prstGeom>
          <a:noFill/>
        </p:spPr>
        <p:txBody>
          <a:bodyPr wrap="square" rtlCol="0">
            <a:spAutoFit/>
          </a:bodyPr>
          <a:lstStyle/>
          <a:p>
            <a:endParaRPr lang="en-GB" dirty="0"/>
          </a:p>
          <a:p>
            <a:r>
              <a:rPr lang="en-GB" b="1" dirty="0" smtClean="0"/>
              <a:t>Upper: power in waveform across the tracks (not to scale).</a:t>
            </a:r>
          </a:p>
          <a:p>
            <a:endParaRPr lang="en-GB" dirty="0"/>
          </a:p>
          <a:p>
            <a:endParaRPr lang="en-GB" dirty="0"/>
          </a:p>
          <a:p>
            <a:endParaRPr lang="en-GB" dirty="0"/>
          </a:p>
          <a:p>
            <a:endParaRPr lang="en-GB" dirty="0" smtClean="0"/>
          </a:p>
          <a:p>
            <a:r>
              <a:rPr lang="en-GB" b="1" dirty="0" smtClean="0"/>
              <a:t>Lower</a:t>
            </a:r>
            <a:r>
              <a:rPr lang="en-GB" b="1" dirty="0" smtClean="0"/>
              <a:t>: Filtered points based on waveform shape</a:t>
            </a:r>
            <a:r>
              <a:rPr lang="en-GB" b="1" dirty="0" smtClean="0"/>
              <a:t>. Artificial offset introduced.</a:t>
            </a:r>
          </a:p>
          <a:p>
            <a:r>
              <a:rPr lang="en-GB" b="1" dirty="0" smtClean="0"/>
              <a:t> </a:t>
            </a:r>
            <a:endParaRPr lang="en-GB" b="1" dirty="0" smtClean="0"/>
          </a:p>
          <a:p>
            <a:r>
              <a:rPr lang="en-GB" b="1" dirty="0" smtClean="0"/>
              <a:t>RMS (cm)</a:t>
            </a:r>
            <a:endParaRPr lang="en-GB" b="1" dirty="0"/>
          </a:p>
          <a:p>
            <a:r>
              <a:rPr lang="en-GB" b="1" dirty="0" smtClean="0"/>
              <a:t>        BER1        OCOG  </a:t>
            </a:r>
          </a:p>
          <a:p>
            <a:r>
              <a:rPr lang="en-GB" b="1" dirty="0" smtClean="0"/>
              <a:t> </a:t>
            </a:r>
            <a:r>
              <a:rPr lang="en-GB" b="1" dirty="0"/>
              <a:t>A:</a:t>
            </a:r>
            <a:r>
              <a:rPr lang="en-GB" b="1" dirty="0" smtClean="0"/>
              <a:t>      4.3             6.6</a:t>
            </a:r>
            <a:endParaRPr lang="en-GB" b="1" dirty="0"/>
          </a:p>
          <a:p>
            <a:r>
              <a:rPr lang="en-GB" b="1" dirty="0"/>
              <a:t> </a:t>
            </a:r>
            <a:r>
              <a:rPr lang="en-GB" b="1" dirty="0" smtClean="0"/>
              <a:t>B:      4.7             5.4</a:t>
            </a:r>
            <a:endParaRPr lang="en-GB" b="1" dirty="0"/>
          </a:p>
          <a:p>
            <a:endParaRPr lang="en-GB" dirty="0"/>
          </a:p>
          <a:p>
            <a:endParaRPr lang="en-GB" dirty="0" smtClean="0"/>
          </a:p>
        </p:txBody>
      </p:sp>
      <p:sp>
        <p:nvSpPr>
          <p:cNvPr id="5" name="TextBox 4"/>
          <p:cNvSpPr txBox="1"/>
          <p:nvPr/>
        </p:nvSpPr>
        <p:spPr>
          <a:xfrm>
            <a:off x="4536234" y="59706"/>
            <a:ext cx="6695873" cy="800219"/>
          </a:xfrm>
          <a:prstGeom prst="rect">
            <a:avLst/>
          </a:prstGeom>
          <a:noFill/>
        </p:spPr>
        <p:txBody>
          <a:bodyPr wrap="square" rtlCol="0">
            <a:spAutoFit/>
          </a:bodyPr>
          <a:lstStyle/>
          <a:p>
            <a:r>
              <a:rPr lang="en-GB" sz="2800" b="1" dirty="0" smtClean="0"/>
              <a:t>SAR L1B Tracks </a:t>
            </a:r>
            <a:r>
              <a:rPr lang="en-GB" sz="2800" b="1" dirty="0"/>
              <a:t>across </a:t>
            </a:r>
            <a:r>
              <a:rPr lang="en-GB" sz="2800" b="1" dirty="0" smtClean="0"/>
              <a:t>Amazon tributary 1:</a:t>
            </a:r>
            <a:endParaRPr lang="en-GB" sz="2800" b="1" dirty="0"/>
          </a:p>
          <a:p>
            <a:endParaRPr lang="en-GB" dirty="0"/>
          </a:p>
        </p:txBody>
      </p:sp>
      <p:sp>
        <p:nvSpPr>
          <p:cNvPr id="4" name="TextBox 3"/>
          <p:cNvSpPr txBox="1"/>
          <p:nvPr/>
        </p:nvSpPr>
        <p:spPr>
          <a:xfrm>
            <a:off x="2770488" y="611443"/>
            <a:ext cx="324128" cy="369332"/>
          </a:xfrm>
          <a:prstGeom prst="rect">
            <a:avLst/>
          </a:prstGeom>
          <a:noFill/>
        </p:spPr>
        <p:txBody>
          <a:bodyPr wrap="none" rtlCol="0">
            <a:spAutoFit/>
          </a:bodyPr>
          <a:lstStyle/>
          <a:p>
            <a:r>
              <a:rPr lang="en-GB" b="1" dirty="0" smtClean="0">
                <a:solidFill>
                  <a:srgbClr val="FF0000"/>
                </a:solidFill>
              </a:rPr>
              <a:t>A</a:t>
            </a:r>
            <a:endParaRPr lang="en-GB" b="1" dirty="0">
              <a:solidFill>
                <a:srgbClr val="FF0000"/>
              </a:solidFill>
            </a:endParaRPr>
          </a:p>
        </p:txBody>
      </p:sp>
      <p:sp>
        <p:nvSpPr>
          <p:cNvPr id="15" name="TextBox 14"/>
          <p:cNvSpPr txBox="1"/>
          <p:nvPr/>
        </p:nvSpPr>
        <p:spPr>
          <a:xfrm>
            <a:off x="2539018" y="2116097"/>
            <a:ext cx="314510" cy="369332"/>
          </a:xfrm>
          <a:prstGeom prst="rect">
            <a:avLst/>
          </a:prstGeom>
          <a:noFill/>
        </p:spPr>
        <p:txBody>
          <a:bodyPr wrap="none" rtlCol="0">
            <a:spAutoFit/>
          </a:bodyPr>
          <a:lstStyle/>
          <a:p>
            <a:r>
              <a:rPr lang="en-GB" b="1" dirty="0">
                <a:solidFill>
                  <a:srgbClr val="FF0000"/>
                </a:solidFill>
              </a:rPr>
              <a:t>B</a:t>
            </a:r>
            <a:endParaRPr lang="en-GB" b="1" dirty="0">
              <a:solidFill>
                <a:srgbClr val="FF0000"/>
              </a:solidFill>
            </a:endParaRPr>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612" y="980775"/>
            <a:ext cx="2673878" cy="15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6563" y="994422"/>
            <a:ext cx="2729574" cy="1583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751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579</TotalTime>
  <Words>1608</Words>
  <Application>Microsoft Office PowerPoint</Application>
  <PresentationFormat>Widescreen</PresentationFormat>
  <Paragraphs>166</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CRUCIAL: CryoSat-2 Success over Inland Water and Land: Preliminary Inland Water Heights and Validation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Moore</dc:creator>
  <cp:lastModifiedBy>Philip Moore</cp:lastModifiedBy>
  <cp:revision>59</cp:revision>
  <dcterms:created xsi:type="dcterms:W3CDTF">2014-11-27T16:26:22Z</dcterms:created>
  <dcterms:modified xsi:type="dcterms:W3CDTF">2014-12-15T16:29:44Z</dcterms:modified>
</cp:coreProperties>
</file>